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61" r:id="rId4"/>
    <p:sldId id="258" r:id="rId5"/>
    <p:sldId id="262" r:id="rId6"/>
    <p:sldId id="264" r:id="rId7"/>
    <p:sldId id="269" r:id="rId8"/>
    <p:sldId id="259" r:id="rId9"/>
    <p:sldId id="265" r:id="rId10"/>
    <p:sldId id="266" r:id="rId11"/>
    <p:sldId id="263" r:id="rId12"/>
    <p:sldId id="260" r:id="rId13"/>
    <p:sldId id="267" r:id="rId14"/>
    <p:sldId id="272" r:id="rId15"/>
    <p:sldId id="270" r:id="rId16"/>
    <p:sldId id="273" r:id="rId17"/>
    <p:sldId id="271"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08"/>
  </p:normalViewPr>
  <p:slideViewPr>
    <p:cSldViewPr snapToGrid="0" snapToObjects="1">
      <p:cViewPr varScale="1">
        <p:scale>
          <a:sx n="121" d="100"/>
          <a:sy n="121" d="100"/>
        </p:scale>
        <p:origin x="20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85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263270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5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412030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44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6568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EF1EA0-D64A-B247-A871-7268CAA786CC}" type="datetimeFigureOut">
              <a:rPr lang="en-US" smtClean="0"/>
              <a:t>6/1/20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116947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EF1EA0-D64A-B247-A871-7268CAA786CC}" type="datetimeFigureOut">
              <a:rPr lang="en-US" smtClean="0"/>
              <a:t>6/1/20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54000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F1EA0-D64A-B247-A871-7268CAA786CC}" type="datetimeFigureOut">
              <a:rPr lang="en-US" smtClean="0"/>
              <a:t>6/1/20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74976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4905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66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FFD8E1A-45F7-6D40-BA97-E8CDFAC8C13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88755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4F47E8-C2CA-43A6-9404-03BADA34D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01D43C-86DB-4B5D-A163-81BC94201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5" y="620720"/>
            <a:ext cx="4193173" cy="5571069"/>
          </a:xfrm>
          <a:prstGeom prst="rect">
            <a:avLst/>
          </a:prstGeom>
          <a:blipFill dpi="0" rotWithShape="1">
            <a:blip r:embed="rId2">
              <a:duotone>
                <a:schemeClr val="accent6">
                  <a:shade val="45000"/>
                  <a:satMod val="135000"/>
                </a:schemeClr>
                <a:prstClr val="white"/>
              </a:duotone>
            </a:blip>
            <a:srcRect/>
            <a:tile tx="25400" ty="6350" sx="91000" sy="91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DF915-BE9E-2A47-B750-490AF8F1CFF3}"/>
              </a:ext>
            </a:extLst>
          </p:cNvPr>
          <p:cNvSpPr>
            <a:spLocks noGrp="1"/>
          </p:cNvSpPr>
          <p:nvPr>
            <p:ph type="ctrTitle"/>
          </p:nvPr>
        </p:nvSpPr>
        <p:spPr>
          <a:xfrm>
            <a:off x="5590120" y="1105351"/>
            <a:ext cx="5477071" cy="3023981"/>
          </a:xfrm>
        </p:spPr>
        <p:txBody>
          <a:bodyPr anchor="b">
            <a:normAutofit/>
          </a:bodyPr>
          <a:lstStyle/>
          <a:p>
            <a:pPr algn="l"/>
            <a:r>
              <a:rPr lang="en-US" sz="6000" dirty="0">
                <a:solidFill>
                  <a:schemeClr val="bg1"/>
                </a:solidFill>
              </a:rPr>
              <a:t>Lesson plans for Genesis 6-8, 11 </a:t>
            </a:r>
          </a:p>
        </p:txBody>
      </p:sp>
      <p:sp>
        <p:nvSpPr>
          <p:cNvPr id="3" name="Subtitle 2">
            <a:extLst>
              <a:ext uri="{FF2B5EF4-FFF2-40B4-BE49-F238E27FC236}">
                <a16:creationId xmlns:a16="http://schemas.microsoft.com/office/drawing/2014/main" id="{0D21F72B-5B2E-A049-B600-1DE37385AF30}"/>
              </a:ext>
            </a:extLst>
          </p:cNvPr>
          <p:cNvSpPr>
            <a:spLocks noGrp="1"/>
          </p:cNvSpPr>
          <p:nvPr>
            <p:ph type="subTitle" idx="1"/>
          </p:nvPr>
        </p:nvSpPr>
        <p:spPr>
          <a:xfrm>
            <a:off x="5590120" y="4297556"/>
            <a:ext cx="5477071" cy="1431695"/>
          </a:xfrm>
        </p:spPr>
        <p:txBody>
          <a:bodyPr anchor="t">
            <a:normAutofit/>
          </a:bodyPr>
          <a:lstStyle/>
          <a:p>
            <a:r>
              <a:rPr lang="en-US" sz="4000" dirty="0">
                <a:solidFill>
                  <a:schemeClr val="bg1"/>
                </a:solidFill>
              </a:rPr>
              <a:t>Antonio Chaves</a:t>
            </a:r>
          </a:p>
        </p:txBody>
      </p:sp>
      <p:cxnSp>
        <p:nvCxnSpPr>
          <p:cNvPr id="14" name="Straight Connector 13">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65013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2108239" y="10510"/>
            <a:ext cx="7289555" cy="1008374"/>
          </a:xfrm>
        </p:spPr>
        <p:txBody>
          <a:bodyPr>
            <a:normAutofit/>
          </a:bodyPr>
          <a:lstStyle/>
          <a:p>
            <a:r>
              <a:rPr lang="en-US" sz="4000" dirty="0"/>
              <a:t>Bible flood versus the </a:t>
            </a:r>
            <a:r>
              <a:rPr lang="en-US" sz="4000" dirty="0" err="1"/>
              <a:t>sumerian</a:t>
            </a:r>
            <a:r>
              <a:rPr lang="en-US" sz="4000" dirty="0"/>
              <a:t> flood</a:t>
            </a:r>
          </a:p>
        </p:txBody>
      </p:sp>
      <p:sp>
        <p:nvSpPr>
          <p:cNvPr id="9" name="TextBox 8">
            <a:extLst>
              <a:ext uri="{FF2B5EF4-FFF2-40B4-BE49-F238E27FC236}">
                <a16:creationId xmlns:a16="http://schemas.microsoft.com/office/drawing/2014/main" id="{E7BFB09D-144A-2941-94DE-206CD4501024}"/>
              </a:ext>
            </a:extLst>
          </p:cNvPr>
          <p:cNvSpPr txBox="1"/>
          <p:nvPr/>
        </p:nvSpPr>
        <p:spPr>
          <a:xfrm>
            <a:off x="1833543" y="6185109"/>
            <a:ext cx="8758237" cy="400110"/>
          </a:xfrm>
          <a:prstGeom prst="rect">
            <a:avLst/>
          </a:prstGeom>
          <a:noFill/>
        </p:spPr>
        <p:txBody>
          <a:bodyPr wrap="square" rtlCol="0">
            <a:spAutoFit/>
          </a:bodyPr>
          <a:lstStyle/>
          <a:p>
            <a:r>
              <a:rPr lang="en-US" sz="2000" dirty="0"/>
              <a:t>Screenshot from</a:t>
            </a:r>
            <a:r>
              <a:rPr lang="en-US" sz="2000" i="1" dirty="0"/>
              <a:t>:  https://</a:t>
            </a:r>
            <a:r>
              <a:rPr lang="en-US" sz="2000" i="1" dirty="0" err="1"/>
              <a:t>www.godandscience.org</a:t>
            </a:r>
            <a:r>
              <a:rPr lang="en-US" sz="2000" i="1" dirty="0"/>
              <a:t>/apologetics/</a:t>
            </a:r>
            <a:r>
              <a:rPr lang="en-US" sz="2000" i="1" dirty="0" err="1"/>
              <a:t>gilgamesh.html</a:t>
            </a:r>
            <a:endParaRPr lang="en-US" sz="2000" i="1" dirty="0"/>
          </a:p>
        </p:txBody>
      </p:sp>
      <p:pic>
        <p:nvPicPr>
          <p:cNvPr id="11" name="Picture 10" descr="A screenshot of a cell phone&#10;&#10;Description automatically generated">
            <a:extLst>
              <a:ext uri="{FF2B5EF4-FFF2-40B4-BE49-F238E27FC236}">
                <a16:creationId xmlns:a16="http://schemas.microsoft.com/office/drawing/2014/main" id="{BBEFB94E-3561-6E42-A51A-48B596B15C79}"/>
              </a:ext>
            </a:extLst>
          </p:cNvPr>
          <p:cNvPicPr>
            <a:picLocks noChangeAspect="1"/>
          </p:cNvPicPr>
          <p:nvPr/>
        </p:nvPicPr>
        <p:blipFill>
          <a:blip r:embed="rId2"/>
          <a:stretch>
            <a:fillRect/>
          </a:stretch>
        </p:blipFill>
        <p:spPr>
          <a:xfrm>
            <a:off x="1514327" y="805680"/>
            <a:ext cx="9077453" cy="5246640"/>
          </a:xfrm>
          <a:prstGeom prst="rect">
            <a:avLst/>
          </a:prstGeom>
        </p:spPr>
      </p:pic>
    </p:spTree>
    <p:extLst>
      <p:ext uri="{BB962C8B-B14F-4D97-AF65-F5344CB8AC3E}">
        <p14:creationId xmlns:p14="http://schemas.microsoft.com/office/powerpoint/2010/main" val="2487289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624735" y="2380593"/>
            <a:ext cx="9720073" cy="4023360"/>
          </a:xfrm>
        </p:spPr>
        <p:txBody>
          <a:bodyPr>
            <a:normAutofit/>
          </a:bodyPr>
          <a:lstStyle/>
          <a:p>
            <a:pPr marL="514350" indent="-514350">
              <a:buFont typeface="+mj-lt"/>
              <a:buAutoNum type="arabicPeriod" startAt="6"/>
            </a:pPr>
            <a:r>
              <a:rPr lang="en-US" sz="3200" dirty="0"/>
              <a:t>How does God’s response to the flood differ from that of the Sumerian deities?</a:t>
            </a:r>
          </a:p>
          <a:p>
            <a:pPr marL="514350" indent="-514350">
              <a:buFont typeface="+mj-lt"/>
              <a:buAutoNum type="arabicPeriod" startAt="6"/>
            </a:pPr>
            <a:endParaRPr lang="en-US" sz="3200" dirty="0"/>
          </a:p>
          <a:p>
            <a:pPr marL="514350" indent="-514350">
              <a:buFont typeface="+mj-lt"/>
              <a:buAutoNum type="arabicPeriod" startAt="6"/>
            </a:pPr>
            <a:r>
              <a:rPr lang="en-US" sz="3200" dirty="0"/>
              <a:t>What other differences make the Genesis account more meaningful to our lives?</a:t>
            </a:r>
          </a:p>
          <a:p>
            <a:endParaRPr lang="en-US" sz="2800" dirty="0"/>
          </a:p>
          <a:p>
            <a:endParaRPr lang="en-US" sz="2800" dirty="0"/>
          </a:p>
        </p:txBody>
      </p:sp>
    </p:spTree>
    <p:extLst>
      <p:ext uri="{BB962C8B-B14F-4D97-AF65-F5344CB8AC3E}">
        <p14:creationId xmlns:p14="http://schemas.microsoft.com/office/powerpoint/2010/main" val="252938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12923" y="665350"/>
            <a:ext cx="5025422" cy="1499616"/>
          </a:xfrm>
        </p:spPr>
        <p:txBody>
          <a:bodyPr/>
          <a:lstStyle/>
          <a:p>
            <a:r>
              <a:rPr lang="en-US" dirty="0"/>
              <a:t>Genesis 8: 18-22</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409903" y="1881022"/>
            <a:ext cx="6607397" cy="6001682"/>
          </a:xfrm>
        </p:spPr>
        <p:txBody>
          <a:bodyPr>
            <a:noAutofit/>
          </a:bodyPr>
          <a:lstStyle/>
          <a:p>
            <a:pPr algn="just"/>
            <a:r>
              <a:rPr lang="en-US" sz="2300" b="1" baseline="30000" dirty="0"/>
              <a:t>18</a:t>
            </a:r>
            <a:r>
              <a:rPr lang="en-US" sz="2300" dirty="0"/>
              <a:t>Noah went out, with his sons, his wife, and his sons’ wives with him. </a:t>
            </a:r>
            <a:r>
              <a:rPr lang="en-US" sz="2300" b="1" baseline="30000" dirty="0"/>
              <a:t>19</a:t>
            </a:r>
            <a:r>
              <a:rPr lang="en-US" sz="2300" dirty="0"/>
              <a:t>Every animal, every creeping thing, and every bird, whatever moves on the earth, after their families, went out of the ship.</a:t>
            </a:r>
          </a:p>
          <a:p>
            <a:pPr algn="just"/>
            <a:r>
              <a:rPr lang="en-US" sz="2300" b="1" baseline="30000" dirty="0"/>
              <a:t>20</a:t>
            </a:r>
            <a:r>
              <a:rPr lang="en-US" sz="2300" dirty="0"/>
              <a:t>Noah built an altar to Yahweh, and took of every clean animal, and of every clean bird, and offered burnt offerings on the altar. </a:t>
            </a:r>
            <a:r>
              <a:rPr lang="en-US" sz="2300" b="1" baseline="30000" dirty="0"/>
              <a:t>21</a:t>
            </a:r>
            <a:r>
              <a:rPr lang="en-US" sz="2300" dirty="0"/>
              <a:t>Yahweh smelled the pleasant aroma. Yahweh said in his heart, “I will not again curse the ground any more for man’s sake because the imagination of man’s heart is evil from his youth. I will never again strike every living thing, as I have done. </a:t>
            </a:r>
            <a:r>
              <a:rPr lang="en-US" sz="2300" b="1" baseline="30000" dirty="0"/>
              <a:t>22</a:t>
            </a:r>
            <a:r>
              <a:rPr lang="en-US" sz="2300" dirty="0"/>
              <a:t>While the earth remains, seed time and harvest, and cold and heat, and summer and winter, and day and night will not cease.”</a:t>
            </a:r>
          </a:p>
        </p:txBody>
      </p:sp>
      <p:pic>
        <p:nvPicPr>
          <p:cNvPr id="5" name="Picture 4" descr="A group of people around each other&#10;&#10;Description automatically generated">
            <a:extLst>
              <a:ext uri="{FF2B5EF4-FFF2-40B4-BE49-F238E27FC236}">
                <a16:creationId xmlns:a16="http://schemas.microsoft.com/office/drawing/2014/main" id="{8E8E050E-4D12-3F44-9B85-DF8EA91E99C8}"/>
              </a:ext>
            </a:extLst>
          </p:cNvPr>
          <p:cNvPicPr>
            <a:picLocks noChangeAspect="1"/>
          </p:cNvPicPr>
          <p:nvPr/>
        </p:nvPicPr>
        <p:blipFill>
          <a:blip r:embed="rId2"/>
          <a:stretch>
            <a:fillRect/>
          </a:stretch>
        </p:blipFill>
        <p:spPr>
          <a:xfrm>
            <a:off x="7256826" y="577897"/>
            <a:ext cx="4525271" cy="5891391"/>
          </a:xfrm>
          <a:prstGeom prst="rect">
            <a:avLst/>
          </a:prstGeom>
        </p:spPr>
      </p:pic>
    </p:spTree>
    <p:extLst>
      <p:ext uri="{BB962C8B-B14F-4D97-AF65-F5344CB8AC3E}">
        <p14:creationId xmlns:p14="http://schemas.microsoft.com/office/powerpoint/2010/main" val="177330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51161" y="2370083"/>
            <a:ext cx="10411127" cy="4023360"/>
          </a:xfrm>
        </p:spPr>
        <p:txBody>
          <a:bodyPr>
            <a:normAutofit/>
          </a:bodyPr>
          <a:lstStyle/>
          <a:p>
            <a:pPr marL="514350" indent="-514350">
              <a:buFont typeface="+mj-lt"/>
              <a:buAutoNum type="arabicPeriod" startAt="8"/>
            </a:pPr>
            <a:r>
              <a:rPr lang="en-US" sz="3200" dirty="0"/>
              <a:t>What five covenants did God establish with mankind?</a:t>
            </a:r>
          </a:p>
          <a:p>
            <a:pPr marL="514350" indent="-514350">
              <a:buFont typeface="+mj-lt"/>
              <a:buAutoNum type="arabicPeriod" startAt="8"/>
            </a:pPr>
            <a:endParaRPr lang="en-US" sz="3200" dirty="0"/>
          </a:p>
          <a:p>
            <a:pPr marL="514350" indent="-514350">
              <a:buFont typeface="+mj-lt"/>
              <a:buAutoNum type="arabicPeriod" startAt="8"/>
            </a:pPr>
            <a:r>
              <a:rPr lang="en-US" sz="3200" dirty="0"/>
              <a:t>Why are these covenants necessary? Why is conscience alone never enough to guide mankind?</a:t>
            </a:r>
          </a:p>
          <a:p>
            <a:pPr marL="514350" indent="-514350">
              <a:buFont typeface="+mj-lt"/>
              <a:buAutoNum type="arabicPeriod" startAt="8"/>
            </a:pPr>
            <a:endParaRPr lang="en-US" sz="3200" dirty="0"/>
          </a:p>
          <a:p>
            <a:pPr marL="514350" indent="-514350">
              <a:buFont typeface="+mj-lt"/>
              <a:buAutoNum type="arabicPeriod" startAt="8"/>
            </a:pPr>
            <a:r>
              <a:rPr lang="en-US" sz="3200" dirty="0"/>
              <a:t> Why do so many people today believe that conscience   alone is enough for guiding mankind?</a:t>
            </a:r>
            <a:endParaRPr lang="en-US" sz="2800" dirty="0"/>
          </a:p>
          <a:p>
            <a:endParaRPr lang="en-US" sz="2800" dirty="0"/>
          </a:p>
        </p:txBody>
      </p:sp>
    </p:spTree>
    <p:extLst>
      <p:ext uri="{BB962C8B-B14F-4D97-AF65-F5344CB8AC3E}">
        <p14:creationId xmlns:p14="http://schemas.microsoft.com/office/powerpoint/2010/main" val="95123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Genesis 11: 1-4</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356038" y="2594758"/>
            <a:ext cx="5862638" cy="4023360"/>
          </a:xfrm>
        </p:spPr>
        <p:txBody>
          <a:bodyPr>
            <a:normAutofit/>
          </a:bodyPr>
          <a:lstStyle/>
          <a:p>
            <a:pPr algn="just"/>
            <a:r>
              <a:rPr lang="en-US" sz="2500" b="1" baseline="30000" dirty="0"/>
              <a:t>1</a:t>
            </a:r>
            <a:r>
              <a:rPr lang="en-US" sz="2500" dirty="0"/>
              <a:t>The whole earth was of one language and of one speech. </a:t>
            </a:r>
            <a:r>
              <a:rPr lang="en-US" sz="2500" b="1" baseline="30000" dirty="0"/>
              <a:t>2</a:t>
            </a:r>
            <a:r>
              <a:rPr lang="en-US" sz="2500" dirty="0"/>
              <a:t>As they traveled east, they found a plain in the land of Shinar, and they lived there. </a:t>
            </a:r>
            <a:r>
              <a:rPr lang="en-US" sz="2500" b="1" baseline="30000" dirty="0"/>
              <a:t>3</a:t>
            </a:r>
            <a:r>
              <a:rPr lang="en-US" sz="2500" dirty="0"/>
              <a:t>They said to one another, “Come, let’s make bricks, and burn them thoroughly.” They had brick for stone, and they used tar for mortar. </a:t>
            </a:r>
            <a:r>
              <a:rPr lang="en-US" sz="2500" b="1" baseline="30000" dirty="0"/>
              <a:t>4</a:t>
            </a:r>
            <a:r>
              <a:rPr lang="en-US" sz="2500" dirty="0"/>
              <a:t>They said, “Come, let’s build ourselves a city, and a tower whose top reaches to the sky, and let’s make a name for ourselves, lest we be scattered abroad on the surface of the whole earth.”</a:t>
            </a:r>
          </a:p>
          <a:p>
            <a:endParaRPr lang="en-US" sz="2800" dirty="0"/>
          </a:p>
        </p:txBody>
      </p:sp>
      <p:pic>
        <p:nvPicPr>
          <p:cNvPr id="5" name="Picture 4" descr="A picture containing sheep, rock, herd, flock&#10;&#10;Description automatically generated">
            <a:extLst>
              <a:ext uri="{FF2B5EF4-FFF2-40B4-BE49-F238E27FC236}">
                <a16:creationId xmlns:a16="http://schemas.microsoft.com/office/drawing/2014/main" id="{56C6DE85-1EBF-7641-9882-C2243D3FB531}"/>
              </a:ext>
            </a:extLst>
          </p:cNvPr>
          <p:cNvPicPr>
            <a:picLocks noChangeAspect="1"/>
          </p:cNvPicPr>
          <p:nvPr/>
        </p:nvPicPr>
        <p:blipFill>
          <a:blip r:embed="rId2"/>
          <a:stretch>
            <a:fillRect/>
          </a:stretch>
        </p:blipFill>
        <p:spPr>
          <a:xfrm>
            <a:off x="6486525" y="2594758"/>
            <a:ext cx="5472113" cy="3969492"/>
          </a:xfrm>
          <a:prstGeom prst="rect">
            <a:avLst/>
          </a:prstGeom>
        </p:spPr>
      </p:pic>
    </p:spTree>
    <p:extLst>
      <p:ext uri="{BB962C8B-B14F-4D97-AF65-F5344CB8AC3E}">
        <p14:creationId xmlns:p14="http://schemas.microsoft.com/office/powerpoint/2010/main" val="7559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a:xfrm>
            <a:off x="1024128" y="585216"/>
            <a:ext cx="5639431" cy="1499616"/>
          </a:xfrm>
        </p:spPr>
        <p:txBody>
          <a:bodyPr/>
          <a:lstStyle/>
          <a:p>
            <a:r>
              <a:rPr lang="en-US" dirty="0"/>
              <a:t>Genesis 11: 5-6</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12708" y="3163929"/>
            <a:ext cx="6958012" cy="4023360"/>
          </a:xfrm>
        </p:spPr>
        <p:txBody>
          <a:bodyPr>
            <a:normAutofit/>
          </a:bodyPr>
          <a:lstStyle/>
          <a:p>
            <a:pPr algn="just"/>
            <a:r>
              <a:rPr lang="en-US" sz="3200" b="1" baseline="30000" dirty="0"/>
              <a:t>5</a:t>
            </a:r>
            <a:r>
              <a:rPr lang="en-US" sz="3200" dirty="0"/>
              <a:t>Yahweh came down to see the city and the tower which the children of men built. </a:t>
            </a:r>
            <a:r>
              <a:rPr lang="en-US" sz="3200" b="1" baseline="30000" dirty="0"/>
              <a:t>6</a:t>
            </a:r>
            <a:r>
              <a:rPr lang="en-US" sz="3200" dirty="0"/>
              <a:t>Yahweh said, “Behold, they are one people, and they all have one language, and this is what they begin to do will be withheld from them.</a:t>
            </a:r>
          </a:p>
        </p:txBody>
      </p:sp>
      <p:pic>
        <p:nvPicPr>
          <p:cNvPr id="5" name="Picture 4" descr="A picture containing sitting, black, metal, building&#10;&#10;Description automatically generated">
            <a:extLst>
              <a:ext uri="{FF2B5EF4-FFF2-40B4-BE49-F238E27FC236}">
                <a16:creationId xmlns:a16="http://schemas.microsoft.com/office/drawing/2014/main" id="{173DD61A-F2F5-704D-ADE7-378505CC44B4}"/>
              </a:ext>
            </a:extLst>
          </p:cNvPr>
          <p:cNvPicPr>
            <a:picLocks noChangeAspect="1"/>
          </p:cNvPicPr>
          <p:nvPr/>
        </p:nvPicPr>
        <p:blipFill>
          <a:blip r:embed="rId2"/>
          <a:stretch>
            <a:fillRect/>
          </a:stretch>
        </p:blipFill>
        <p:spPr>
          <a:xfrm>
            <a:off x="7774609" y="0"/>
            <a:ext cx="4417391" cy="6858000"/>
          </a:xfrm>
          <a:prstGeom prst="rect">
            <a:avLst/>
          </a:prstGeom>
        </p:spPr>
      </p:pic>
    </p:spTree>
    <p:extLst>
      <p:ext uri="{BB962C8B-B14F-4D97-AF65-F5344CB8AC3E}">
        <p14:creationId xmlns:p14="http://schemas.microsoft.com/office/powerpoint/2010/main" val="207984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a:xfrm>
            <a:off x="1024128" y="585216"/>
            <a:ext cx="4966769" cy="1499616"/>
          </a:xfrm>
        </p:spPr>
        <p:txBody>
          <a:bodyPr/>
          <a:lstStyle/>
          <a:p>
            <a:r>
              <a:rPr lang="en-US" dirty="0"/>
              <a:t>Genesis 11: 7-9</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328612" y="2170387"/>
            <a:ext cx="5767388" cy="4023360"/>
          </a:xfrm>
        </p:spPr>
        <p:txBody>
          <a:bodyPr>
            <a:noAutofit/>
          </a:bodyPr>
          <a:lstStyle/>
          <a:p>
            <a:pPr algn="just"/>
            <a:r>
              <a:rPr lang="en-US" sz="2800" b="1" baseline="30000" dirty="0"/>
              <a:t>7</a:t>
            </a:r>
            <a:r>
              <a:rPr lang="en-US" sz="2800" dirty="0"/>
              <a:t>Come, let’s go down and there confuse their language, that they may not understand one another’s speech.” </a:t>
            </a:r>
            <a:r>
              <a:rPr lang="en-US" sz="2800" b="1" baseline="30000" dirty="0"/>
              <a:t>8</a:t>
            </a:r>
            <a:r>
              <a:rPr lang="en-US" sz="2800" dirty="0"/>
              <a:t>So Yahweh scattered them abroad from there on the surface of all the earth. They stopped building the city. </a:t>
            </a:r>
            <a:r>
              <a:rPr lang="en-US" sz="2800" b="1" baseline="30000" dirty="0"/>
              <a:t>9</a:t>
            </a:r>
            <a:r>
              <a:rPr lang="en-US" sz="2800" dirty="0"/>
              <a:t>Therefore its name was called Babel, because there Yahweh confused the language of all the earth. From there Yahweh scattered them abroad on the surface of all the earth.</a:t>
            </a:r>
          </a:p>
        </p:txBody>
      </p:sp>
      <p:pic>
        <p:nvPicPr>
          <p:cNvPr id="5" name="Picture 4" descr="A group of people standing on top of a mountain&#10;&#10;Description automatically generated">
            <a:extLst>
              <a:ext uri="{FF2B5EF4-FFF2-40B4-BE49-F238E27FC236}">
                <a16:creationId xmlns:a16="http://schemas.microsoft.com/office/drawing/2014/main" id="{9C370170-2FBD-774F-977F-DBC66CEC81D7}"/>
              </a:ext>
            </a:extLst>
          </p:cNvPr>
          <p:cNvPicPr>
            <a:picLocks noChangeAspect="1"/>
          </p:cNvPicPr>
          <p:nvPr/>
        </p:nvPicPr>
        <p:blipFill>
          <a:blip r:embed="rId2"/>
          <a:stretch>
            <a:fillRect/>
          </a:stretch>
        </p:blipFill>
        <p:spPr>
          <a:xfrm>
            <a:off x="6275970" y="0"/>
            <a:ext cx="5916030" cy="6858000"/>
          </a:xfrm>
          <a:prstGeom prst="rect">
            <a:avLst/>
          </a:prstGeom>
        </p:spPr>
      </p:pic>
    </p:spTree>
    <p:extLst>
      <p:ext uri="{BB962C8B-B14F-4D97-AF65-F5344CB8AC3E}">
        <p14:creationId xmlns:p14="http://schemas.microsoft.com/office/powerpoint/2010/main" val="1523386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33261" y="2370083"/>
            <a:ext cx="10701805" cy="4023360"/>
          </a:xfrm>
        </p:spPr>
        <p:txBody>
          <a:bodyPr>
            <a:normAutofit lnSpcReduction="10000"/>
          </a:bodyPr>
          <a:lstStyle/>
          <a:p>
            <a:pPr marL="514350" indent="-514350">
              <a:buFont typeface="+mj-lt"/>
              <a:buAutoNum type="arabicPeriod" startAt="11"/>
            </a:pPr>
            <a:r>
              <a:rPr lang="en-US" sz="3200" dirty="0"/>
              <a:t> Why did they choose to build this city and tower? What would they have gotten out of it?</a:t>
            </a:r>
          </a:p>
          <a:p>
            <a:pPr marL="514350" indent="-514350">
              <a:buFont typeface="+mj-lt"/>
              <a:buAutoNum type="arabicPeriod" startAt="11"/>
            </a:pPr>
            <a:endParaRPr lang="en-US" sz="3200" dirty="0"/>
          </a:p>
          <a:p>
            <a:pPr marL="514350" indent="-514350">
              <a:buFont typeface="+mj-lt"/>
              <a:buAutoNum type="arabicPeriod" startAt="11"/>
            </a:pPr>
            <a:r>
              <a:rPr lang="en-US" sz="3200" dirty="0"/>
              <a:t> What are the moral hazards of concentrating too much power and prestige in one location?</a:t>
            </a:r>
          </a:p>
          <a:p>
            <a:pPr marL="514350" indent="-514350">
              <a:buFont typeface="+mj-lt"/>
              <a:buAutoNum type="arabicPeriod" startAt="11"/>
            </a:pPr>
            <a:endParaRPr lang="en-US" sz="3200" dirty="0"/>
          </a:p>
          <a:p>
            <a:pPr marL="514350" indent="-514350">
              <a:buFont typeface="+mj-lt"/>
              <a:buAutoNum type="arabicPeriod" startAt="11"/>
            </a:pPr>
            <a:r>
              <a:rPr lang="en-US" sz="3200" dirty="0"/>
              <a:t> What are the moral hazards of science and technology in the absence of God-centeredness?</a:t>
            </a:r>
          </a:p>
          <a:p>
            <a:pPr marL="514350" indent="-514350">
              <a:buFont typeface="+mj-lt"/>
              <a:buAutoNum type="arabicPeriod" startAt="11"/>
            </a:pPr>
            <a:endParaRPr lang="en-US" sz="2800" dirty="0"/>
          </a:p>
          <a:p>
            <a:endParaRPr lang="en-US" sz="2800" dirty="0"/>
          </a:p>
        </p:txBody>
      </p:sp>
    </p:spTree>
    <p:extLst>
      <p:ext uri="{BB962C8B-B14F-4D97-AF65-F5344CB8AC3E}">
        <p14:creationId xmlns:p14="http://schemas.microsoft.com/office/powerpoint/2010/main" val="307326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Acknowledgments:</a:t>
            </a:r>
          </a:p>
        </p:txBody>
      </p:sp>
      <p:sp>
        <p:nvSpPr>
          <p:cNvPr id="6" name="Content Placeholder 2">
            <a:extLst>
              <a:ext uri="{FF2B5EF4-FFF2-40B4-BE49-F238E27FC236}">
                <a16:creationId xmlns:a16="http://schemas.microsoft.com/office/drawing/2014/main" id="{91E0CE76-1AD7-B24A-A57F-82B0CA94E0B5}"/>
              </a:ext>
            </a:extLst>
          </p:cNvPr>
          <p:cNvSpPr>
            <a:spLocks noGrp="1"/>
          </p:cNvSpPr>
          <p:nvPr>
            <p:ph idx="1"/>
          </p:nvPr>
        </p:nvSpPr>
        <p:spPr>
          <a:xfrm>
            <a:off x="678600" y="2370083"/>
            <a:ext cx="11124517" cy="4023360"/>
          </a:xfrm>
        </p:spPr>
        <p:txBody>
          <a:bodyPr>
            <a:normAutofit/>
          </a:bodyPr>
          <a:lstStyle/>
          <a:p>
            <a:pPr>
              <a:buFont typeface="Arial" panose="020B0604020202020204" pitchFamily="34" charset="0"/>
              <a:buChar char="•"/>
            </a:pPr>
            <a:r>
              <a:rPr lang="en-US" sz="3600" dirty="0"/>
              <a:t> </a:t>
            </a:r>
            <a:r>
              <a:rPr lang="en-US" sz="3200" dirty="0"/>
              <a:t>Scripture verses were taken from the World English Bible and edited for clarity.</a:t>
            </a:r>
            <a:endParaRPr lang="en-US" sz="3200" baseline="30000" dirty="0"/>
          </a:p>
          <a:p>
            <a:pPr>
              <a:buFont typeface="Arial" panose="020B0604020202020204" pitchFamily="34" charset="0"/>
              <a:buChar char="•"/>
            </a:pPr>
            <a:r>
              <a:rPr lang="en-US" sz="3200" dirty="0"/>
              <a:t> Unless otherwise indicated, all images were downloaded  from Wikimedia.</a:t>
            </a:r>
          </a:p>
          <a:p>
            <a:pPr>
              <a:buFont typeface="Arial" panose="020B0604020202020204" pitchFamily="34" charset="0"/>
              <a:buChar char="•"/>
            </a:pPr>
            <a:r>
              <a:rPr lang="en-US" sz="3200" dirty="0"/>
              <a:t> Most of the questions are derived from commentary from  “The Rational Bible: Genesis” by Dennis Prager.</a:t>
            </a:r>
          </a:p>
        </p:txBody>
      </p:sp>
    </p:spTree>
    <p:extLst>
      <p:ext uri="{BB962C8B-B14F-4D97-AF65-F5344CB8AC3E}">
        <p14:creationId xmlns:p14="http://schemas.microsoft.com/office/powerpoint/2010/main" val="267567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82086" y="585216"/>
            <a:ext cx="9720072" cy="1499616"/>
          </a:xfrm>
        </p:spPr>
        <p:txBody>
          <a:bodyPr/>
          <a:lstStyle/>
          <a:p>
            <a:r>
              <a:rPr lang="en-US" dirty="0"/>
              <a:t>Genesis 6: 5-8</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307456" y="1904606"/>
            <a:ext cx="6293040" cy="4805172"/>
          </a:xfrm>
        </p:spPr>
        <p:txBody>
          <a:bodyPr>
            <a:normAutofit/>
          </a:bodyPr>
          <a:lstStyle/>
          <a:p>
            <a:pPr algn="just"/>
            <a:r>
              <a:rPr lang="en-US" sz="2500" b="1" baseline="30000" dirty="0"/>
              <a:t>5</a:t>
            </a:r>
            <a:r>
              <a:rPr lang="en-US" sz="2500" dirty="0"/>
              <a:t>Yahweh saw that the wickedness of man was great in the earth, and that every imagination of the thoughts of man’s heart was continually only evil. </a:t>
            </a:r>
            <a:r>
              <a:rPr lang="en-US" sz="2500" b="1" baseline="30000" dirty="0"/>
              <a:t>6</a:t>
            </a:r>
            <a:r>
              <a:rPr lang="en-US" sz="2500" dirty="0"/>
              <a:t>Yahweh was sorry that he had made man on the earth and it grieved him in his heart. </a:t>
            </a:r>
          </a:p>
          <a:p>
            <a:pPr algn="just"/>
            <a:r>
              <a:rPr lang="en-US" sz="2500" b="1" baseline="30000" dirty="0"/>
              <a:t>7</a:t>
            </a:r>
            <a:r>
              <a:rPr lang="en-US" sz="2500" dirty="0"/>
              <a:t>Yahweh said, “I will destroy man whom I have created from the surface of the ground—man, along with animals, creeping things, and birds of the sky—for I am sorry that I have made them.” </a:t>
            </a:r>
          </a:p>
          <a:p>
            <a:pPr algn="just"/>
            <a:r>
              <a:rPr lang="en-US" sz="2500" b="1" baseline="30000" dirty="0"/>
              <a:t>8</a:t>
            </a:r>
            <a:r>
              <a:rPr lang="en-US" sz="2500" dirty="0"/>
              <a:t>But Noah found favor in Yahweh’s </a:t>
            </a:r>
            <a:r>
              <a:rPr lang="en-US" sz="2600" dirty="0"/>
              <a:t>eyes</a:t>
            </a:r>
            <a:r>
              <a:rPr lang="en-US" sz="3000" dirty="0"/>
              <a:t>.</a:t>
            </a:r>
          </a:p>
        </p:txBody>
      </p:sp>
      <p:pic>
        <p:nvPicPr>
          <p:cNvPr id="5" name="Picture 4" descr="A close up of text on a white background&#10;&#10;Description automatically generated">
            <a:extLst>
              <a:ext uri="{FF2B5EF4-FFF2-40B4-BE49-F238E27FC236}">
                <a16:creationId xmlns:a16="http://schemas.microsoft.com/office/drawing/2014/main" id="{FFDBB24C-0FD8-2844-B7E6-B0F5A419FE86}"/>
              </a:ext>
            </a:extLst>
          </p:cNvPr>
          <p:cNvPicPr>
            <a:picLocks noChangeAspect="1"/>
          </p:cNvPicPr>
          <p:nvPr/>
        </p:nvPicPr>
        <p:blipFill>
          <a:blip r:embed="rId2"/>
          <a:stretch>
            <a:fillRect/>
          </a:stretch>
        </p:blipFill>
        <p:spPr>
          <a:xfrm>
            <a:off x="6829427" y="942567"/>
            <a:ext cx="5143252" cy="5586984"/>
          </a:xfrm>
          <a:prstGeom prst="rect">
            <a:avLst/>
          </a:prstGeom>
        </p:spPr>
      </p:pic>
    </p:spTree>
    <p:extLst>
      <p:ext uri="{BB962C8B-B14F-4D97-AF65-F5344CB8AC3E}">
        <p14:creationId xmlns:p14="http://schemas.microsoft.com/office/powerpoint/2010/main" val="115877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603714" y="2401614"/>
            <a:ext cx="9720073" cy="4023360"/>
          </a:xfrm>
        </p:spPr>
        <p:txBody>
          <a:bodyPr>
            <a:normAutofit/>
          </a:bodyPr>
          <a:lstStyle/>
          <a:p>
            <a:pPr marL="514350" indent="-514350">
              <a:buFont typeface="+mj-lt"/>
              <a:buAutoNum type="arabicPeriod"/>
            </a:pPr>
            <a:r>
              <a:rPr lang="en-US" sz="3200" dirty="0"/>
              <a:t>Was it right for God to drown so many people?</a:t>
            </a:r>
          </a:p>
          <a:p>
            <a:pPr marL="514350" indent="-514350">
              <a:buFont typeface="+mj-lt"/>
              <a:buAutoNum type="arabicPeriod"/>
            </a:pPr>
            <a:endParaRPr lang="en-US" sz="3200" dirty="0"/>
          </a:p>
          <a:p>
            <a:pPr marL="514350" indent="-514350">
              <a:buFont typeface="+mj-lt"/>
              <a:buAutoNum type="arabicPeriod"/>
            </a:pPr>
            <a:r>
              <a:rPr lang="en-US" sz="3200" dirty="0"/>
              <a:t>Was it right for God to drown so many animals?</a:t>
            </a:r>
          </a:p>
          <a:p>
            <a:endParaRPr lang="en-US" sz="2800" dirty="0"/>
          </a:p>
          <a:p>
            <a:endParaRPr lang="en-US" sz="2800" dirty="0"/>
          </a:p>
        </p:txBody>
      </p:sp>
    </p:spTree>
    <p:extLst>
      <p:ext uri="{BB962C8B-B14F-4D97-AF65-F5344CB8AC3E}">
        <p14:creationId xmlns:p14="http://schemas.microsoft.com/office/powerpoint/2010/main" val="232652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60245" y="553686"/>
            <a:ext cx="5029831" cy="1499616"/>
          </a:xfrm>
        </p:spPr>
        <p:txBody>
          <a:bodyPr>
            <a:normAutofit/>
          </a:bodyPr>
          <a:lstStyle/>
          <a:p>
            <a:r>
              <a:rPr lang="en-US" sz="4400" dirty="0"/>
              <a:t>Genesis 6: 9, 13, 22</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6000446" y="1472551"/>
            <a:ext cx="5693955" cy="5961242"/>
          </a:xfrm>
        </p:spPr>
        <p:txBody>
          <a:bodyPr>
            <a:noAutofit/>
          </a:bodyPr>
          <a:lstStyle/>
          <a:p>
            <a:pPr algn="just"/>
            <a:r>
              <a:rPr lang="en-US" sz="2800" b="1" baseline="30000" dirty="0"/>
              <a:t>9</a:t>
            </a:r>
            <a:r>
              <a:rPr lang="en-US" sz="2800" dirty="0"/>
              <a:t>This is the history of the generations of Noah: Noah was a righteous man, blameless among the people of his time. Noah walked with God.… </a:t>
            </a:r>
            <a:r>
              <a:rPr lang="en-US" sz="2800" b="1" baseline="30000" dirty="0"/>
              <a:t>13</a:t>
            </a:r>
            <a:r>
              <a:rPr lang="en-US" sz="2800" dirty="0"/>
              <a:t>God said to Noah, “I will bring an end to all flesh, for the earth is filled with violence through them. Behold, I will destroy them and the earth.</a:t>
            </a:r>
            <a:r>
              <a:rPr lang="en-US" sz="2800" b="1" baseline="30000" dirty="0"/>
              <a:t> 14</a:t>
            </a:r>
            <a:r>
              <a:rPr lang="en-US" sz="2800" dirty="0"/>
              <a:t>Make a ship of gopher wood. You shall make rooms in the ship, and shall seal it inside and outside with pitch… </a:t>
            </a:r>
          </a:p>
          <a:p>
            <a:pPr algn="just"/>
            <a:r>
              <a:rPr lang="en-US" sz="2800" b="1" baseline="30000" dirty="0"/>
              <a:t>22</a:t>
            </a:r>
            <a:r>
              <a:rPr lang="en-US" sz="2800" dirty="0"/>
              <a:t>Thus Noah did. He did all that God commanded him.</a:t>
            </a:r>
          </a:p>
        </p:txBody>
      </p:sp>
      <p:pic>
        <p:nvPicPr>
          <p:cNvPr id="5" name="Picture 4" descr="A picture containing grass, outdoor, sitting, boat&#10;&#10;Description automatically generated">
            <a:extLst>
              <a:ext uri="{FF2B5EF4-FFF2-40B4-BE49-F238E27FC236}">
                <a16:creationId xmlns:a16="http://schemas.microsoft.com/office/drawing/2014/main" id="{4D711A19-E973-F54B-8C2E-EBA2E56A3BE6}"/>
              </a:ext>
            </a:extLst>
          </p:cNvPr>
          <p:cNvPicPr>
            <a:picLocks noChangeAspect="1"/>
          </p:cNvPicPr>
          <p:nvPr/>
        </p:nvPicPr>
        <p:blipFill>
          <a:blip r:embed="rId2"/>
          <a:stretch>
            <a:fillRect/>
          </a:stretch>
        </p:blipFill>
        <p:spPr>
          <a:xfrm>
            <a:off x="623749" y="2022866"/>
            <a:ext cx="5029831" cy="4281448"/>
          </a:xfrm>
          <a:prstGeom prst="rect">
            <a:avLst/>
          </a:prstGeom>
        </p:spPr>
      </p:pic>
    </p:spTree>
    <p:extLst>
      <p:ext uri="{BB962C8B-B14F-4D97-AF65-F5344CB8AC3E}">
        <p14:creationId xmlns:p14="http://schemas.microsoft.com/office/powerpoint/2010/main" val="16372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582694" y="2422634"/>
            <a:ext cx="9720073" cy="4023360"/>
          </a:xfrm>
        </p:spPr>
        <p:txBody>
          <a:bodyPr>
            <a:normAutofit/>
          </a:bodyPr>
          <a:lstStyle/>
          <a:p>
            <a:pPr marL="514350" indent="-514350">
              <a:buFont typeface="+mj-lt"/>
              <a:buAutoNum type="arabicPeriod" startAt="3"/>
            </a:pPr>
            <a:r>
              <a:rPr lang="en-US" sz="3200" dirty="0"/>
              <a:t>What is the significance of the passage: </a:t>
            </a:r>
            <a:r>
              <a:rPr lang="en-US" sz="3200" i="1" dirty="0"/>
              <a:t>Noah </a:t>
            </a:r>
            <a:r>
              <a:rPr lang="en-US" sz="3200" dirty="0"/>
              <a:t>was…blameless </a:t>
            </a:r>
            <a:r>
              <a:rPr lang="en-US" sz="3200" i="1" dirty="0"/>
              <a:t>among the people of his time</a:t>
            </a:r>
            <a:r>
              <a:rPr lang="en-US" sz="3200" dirty="0"/>
              <a:t>? Why is this context so important?</a:t>
            </a:r>
          </a:p>
          <a:p>
            <a:pPr marL="0" indent="0">
              <a:buNone/>
            </a:pPr>
            <a:endParaRPr lang="en-US" sz="3200" dirty="0"/>
          </a:p>
          <a:p>
            <a:endParaRPr lang="en-US" sz="2800" dirty="0"/>
          </a:p>
          <a:p>
            <a:endParaRPr lang="en-US" sz="2800" dirty="0"/>
          </a:p>
        </p:txBody>
      </p:sp>
    </p:spTree>
    <p:extLst>
      <p:ext uri="{BB962C8B-B14F-4D97-AF65-F5344CB8AC3E}">
        <p14:creationId xmlns:p14="http://schemas.microsoft.com/office/powerpoint/2010/main" val="47926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70754" y="676517"/>
            <a:ext cx="5057880" cy="1268956"/>
          </a:xfrm>
        </p:spPr>
        <p:txBody>
          <a:bodyPr/>
          <a:lstStyle/>
          <a:p>
            <a:r>
              <a:rPr lang="en-US" dirty="0"/>
              <a:t>Genesis 18: 20-24</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6163367" y="1830534"/>
            <a:ext cx="5692302" cy="4179649"/>
          </a:xfrm>
        </p:spPr>
        <p:txBody>
          <a:bodyPr>
            <a:noAutofit/>
          </a:bodyPr>
          <a:lstStyle/>
          <a:p>
            <a:pPr algn="just"/>
            <a:r>
              <a:rPr lang="en-US" sz="2300" b="1" baseline="30000" dirty="0"/>
              <a:t>20</a:t>
            </a:r>
            <a:r>
              <a:rPr lang="en-US" sz="2300" dirty="0"/>
              <a:t>Yahweh said, “Because the cry of Sodom and Gomorrah is great, and because their sin is very grievous, </a:t>
            </a:r>
            <a:r>
              <a:rPr lang="en-US" sz="2300" b="1" baseline="30000" dirty="0"/>
              <a:t>21</a:t>
            </a:r>
            <a:r>
              <a:rPr lang="en-US" sz="2300" dirty="0"/>
              <a:t>I will go down now, and see whether their deeds are as bad as the reports which have come to me. If not, I will know.”</a:t>
            </a:r>
          </a:p>
          <a:p>
            <a:pPr algn="just"/>
            <a:r>
              <a:rPr lang="en-US" sz="2300" b="1" baseline="30000" dirty="0"/>
              <a:t>22</a:t>
            </a:r>
            <a:r>
              <a:rPr lang="en-US" sz="2300" dirty="0"/>
              <a:t>The men turned from there, and went toward Sodom, but Abraham stood yet before Yahweh. </a:t>
            </a:r>
            <a:r>
              <a:rPr lang="en-US" sz="2300" b="1" baseline="30000" dirty="0"/>
              <a:t>23</a:t>
            </a:r>
            <a:r>
              <a:rPr lang="en-US" sz="2300" dirty="0"/>
              <a:t>Abraham came near, and said, “Will you consume the righteous with the wicked? </a:t>
            </a:r>
            <a:r>
              <a:rPr lang="en-US" sz="2300" b="1" baseline="30000" dirty="0"/>
              <a:t>24</a:t>
            </a:r>
            <a:r>
              <a:rPr lang="en-US" sz="2300" dirty="0"/>
              <a:t>What if there are fifty righteous within the city? Will you consume and not spare the place for the fifty righteous who are in it? </a:t>
            </a:r>
          </a:p>
        </p:txBody>
      </p:sp>
      <p:pic>
        <p:nvPicPr>
          <p:cNvPr id="6" name="Picture 5" descr="A blurry photo of a fire&#10;&#10;Description automatically generated">
            <a:extLst>
              <a:ext uri="{FF2B5EF4-FFF2-40B4-BE49-F238E27FC236}">
                <a16:creationId xmlns:a16="http://schemas.microsoft.com/office/drawing/2014/main" id="{E85DC26D-959C-7941-B8D2-CDC48A8FD172}"/>
              </a:ext>
            </a:extLst>
          </p:cNvPr>
          <p:cNvPicPr>
            <a:picLocks noChangeAspect="1"/>
          </p:cNvPicPr>
          <p:nvPr/>
        </p:nvPicPr>
        <p:blipFill>
          <a:blip r:embed="rId2"/>
          <a:stretch>
            <a:fillRect/>
          </a:stretch>
        </p:blipFill>
        <p:spPr>
          <a:xfrm>
            <a:off x="242782" y="2071598"/>
            <a:ext cx="5785853" cy="3697522"/>
          </a:xfrm>
          <a:prstGeom prst="rect">
            <a:avLst/>
          </a:prstGeom>
        </p:spPr>
      </p:pic>
    </p:spTree>
    <p:extLst>
      <p:ext uri="{BB962C8B-B14F-4D97-AF65-F5344CB8AC3E}">
        <p14:creationId xmlns:p14="http://schemas.microsoft.com/office/powerpoint/2010/main" val="335695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614224" y="2380594"/>
            <a:ext cx="9720073" cy="4023360"/>
          </a:xfrm>
        </p:spPr>
        <p:txBody>
          <a:bodyPr>
            <a:normAutofit/>
          </a:bodyPr>
          <a:lstStyle/>
          <a:p>
            <a:pPr marL="514350" indent="-514350">
              <a:buFont typeface="+mj-lt"/>
              <a:buAutoNum type="arabicPeriod" startAt="4"/>
            </a:pPr>
            <a:r>
              <a:rPr lang="en-US" sz="3200" dirty="0"/>
              <a:t>Contrast Noah and Abraham’s responses to God when He makes His plans known to each of them. How are they different?</a:t>
            </a:r>
          </a:p>
          <a:p>
            <a:pPr marL="514350" indent="-514350">
              <a:buFont typeface="+mj-lt"/>
              <a:buAutoNum type="arabicPeriod" startAt="4"/>
            </a:pPr>
            <a:endParaRPr lang="en-US" sz="3200" dirty="0"/>
          </a:p>
          <a:p>
            <a:pPr marL="514350" indent="-514350">
              <a:buFont typeface="+mj-lt"/>
              <a:buAutoNum type="arabicPeriod" startAt="4"/>
            </a:pPr>
            <a:r>
              <a:rPr lang="en-US" sz="3200" dirty="0"/>
              <a:t> How does this relate to their future roles in God’s plan?</a:t>
            </a:r>
          </a:p>
          <a:p>
            <a:pPr marL="514350" indent="-514350">
              <a:buFont typeface="+mj-lt"/>
              <a:buAutoNum type="arabicPeriod" startAt="4"/>
            </a:pPr>
            <a:endParaRPr lang="en-US" sz="3200" dirty="0"/>
          </a:p>
          <a:p>
            <a:endParaRPr lang="en-US" sz="2800" dirty="0"/>
          </a:p>
          <a:p>
            <a:endParaRPr lang="en-US" sz="2800" dirty="0"/>
          </a:p>
        </p:txBody>
      </p:sp>
    </p:spTree>
    <p:extLst>
      <p:ext uri="{BB962C8B-B14F-4D97-AF65-F5344CB8AC3E}">
        <p14:creationId xmlns:p14="http://schemas.microsoft.com/office/powerpoint/2010/main" val="99044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45148" y="-5679"/>
            <a:ext cx="9720072" cy="1193348"/>
          </a:xfrm>
        </p:spPr>
        <p:txBody>
          <a:bodyPr/>
          <a:lstStyle/>
          <a:p>
            <a:r>
              <a:rPr lang="en-US" dirty="0"/>
              <a:t>Verses from the Gilgamesh flood story</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5381973" y="1462967"/>
            <a:ext cx="6400800" cy="4351329"/>
          </a:xfrm>
        </p:spPr>
        <p:txBody>
          <a:bodyPr>
            <a:noAutofit/>
          </a:bodyPr>
          <a:lstStyle/>
          <a:p>
            <a:r>
              <a:rPr lang="en-US" sz="3600" dirty="0"/>
              <a:t>…The gods were frightened by the flood, and retreated, ascending to the heaven of Anu.</a:t>
            </a:r>
          </a:p>
          <a:p>
            <a:pPr marL="0" indent="0">
              <a:buNone/>
            </a:pPr>
            <a:r>
              <a:rPr lang="en-US" sz="3600" dirty="0"/>
              <a:t>The gods were cowering like dogs, crouching by the outer wall.</a:t>
            </a:r>
          </a:p>
        </p:txBody>
      </p:sp>
      <p:sp>
        <p:nvSpPr>
          <p:cNvPr id="4" name="TextBox 3">
            <a:extLst>
              <a:ext uri="{FF2B5EF4-FFF2-40B4-BE49-F238E27FC236}">
                <a16:creationId xmlns:a16="http://schemas.microsoft.com/office/drawing/2014/main" id="{2F0A5E64-F8E9-234F-B51D-204347BBDC6E}"/>
              </a:ext>
            </a:extLst>
          </p:cNvPr>
          <p:cNvSpPr txBox="1"/>
          <p:nvPr/>
        </p:nvSpPr>
        <p:spPr>
          <a:xfrm>
            <a:off x="269561" y="5722801"/>
            <a:ext cx="7786619" cy="707886"/>
          </a:xfrm>
          <a:prstGeom prst="rect">
            <a:avLst/>
          </a:prstGeom>
          <a:noFill/>
        </p:spPr>
        <p:txBody>
          <a:bodyPr wrap="none" rtlCol="0">
            <a:spAutoFit/>
          </a:bodyPr>
          <a:lstStyle/>
          <a:p>
            <a:r>
              <a:rPr lang="en-US" sz="2000" dirty="0"/>
              <a:t>Downloaded from The Epic of Gilgamesh: </a:t>
            </a:r>
          </a:p>
          <a:p>
            <a:r>
              <a:rPr lang="en-US" sz="2000" dirty="0"/>
              <a:t>http://</a:t>
            </a:r>
            <a:r>
              <a:rPr lang="en-US" sz="2000" dirty="0" err="1"/>
              <a:t>www.ancienttexts.org</a:t>
            </a:r>
            <a:r>
              <a:rPr lang="en-US" sz="2000" dirty="0"/>
              <a:t>/library/</a:t>
            </a:r>
            <a:r>
              <a:rPr lang="en-US" sz="2000" dirty="0" err="1"/>
              <a:t>mesopotamian</a:t>
            </a:r>
            <a:r>
              <a:rPr lang="en-US" sz="2000" dirty="0"/>
              <a:t>/</a:t>
            </a:r>
            <a:r>
              <a:rPr lang="en-US" sz="2000" dirty="0" err="1"/>
              <a:t>gilgamesh</a:t>
            </a:r>
            <a:r>
              <a:rPr lang="en-US" sz="2000" dirty="0"/>
              <a:t>/tab11.htm</a:t>
            </a:r>
          </a:p>
        </p:txBody>
      </p:sp>
      <p:pic>
        <p:nvPicPr>
          <p:cNvPr id="6" name="Picture 5" descr="A picture containing bag, shirt&#10;&#10;Description automatically generated">
            <a:extLst>
              <a:ext uri="{FF2B5EF4-FFF2-40B4-BE49-F238E27FC236}">
                <a16:creationId xmlns:a16="http://schemas.microsoft.com/office/drawing/2014/main" id="{F8438E84-EAB8-4644-9CAC-61D8FC94A2B0}"/>
              </a:ext>
            </a:extLst>
          </p:cNvPr>
          <p:cNvPicPr>
            <a:picLocks noChangeAspect="1"/>
          </p:cNvPicPr>
          <p:nvPr/>
        </p:nvPicPr>
        <p:blipFill>
          <a:blip r:embed="rId2"/>
          <a:stretch>
            <a:fillRect/>
          </a:stretch>
        </p:blipFill>
        <p:spPr>
          <a:xfrm>
            <a:off x="409227" y="928689"/>
            <a:ext cx="4477098" cy="4518814"/>
          </a:xfrm>
          <a:prstGeom prst="rect">
            <a:avLst/>
          </a:prstGeom>
        </p:spPr>
      </p:pic>
    </p:spTree>
    <p:extLst>
      <p:ext uri="{BB962C8B-B14F-4D97-AF65-F5344CB8AC3E}">
        <p14:creationId xmlns:p14="http://schemas.microsoft.com/office/powerpoint/2010/main" val="238148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793241" y="623348"/>
            <a:ext cx="4535504" cy="1373618"/>
          </a:xfrm>
        </p:spPr>
        <p:txBody>
          <a:bodyPr/>
          <a:lstStyle/>
          <a:p>
            <a:r>
              <a:rPr lang="en-US" dirty="0"/>
              <a:t>Genesis 8: 1-3</a:t>
            </a:r>
          </a:p>
        </p:txBody>
      </p:sp>
      <p:sp>
        <p:nvSpPr>
          <p:cNvPr id="3" name="Content Placeholder 2">
            <a:extLst>
              <a:ext uri="{FF2B5EF4-FFF2-40B4-BE49-F238E27FC236}">
                <a16:creationId xmlns:a16="http://schemas.microsoft.com/office/drawing/2014/main" id="{39FFC02D-012C-8A4A-9AEF-C64113B2FDAD}"/>
              </a:ext>
            </a:extLst>
          </p:cNvPr>
          <p:cNvSpPr>
            <a:spLocks noGrp="1"/>
          </p:cNvSpPr>
          <p:nvPr>
            <p:ph idx="1"/>
          </p:nvPr>
        </p:nvSpPr>
        <p:spPr>
          <a:xfrm>
            <a:off x="5738332" y="2216158"/>
            <a:ext cx="6029805" cy="3039015"/>
          </a:xfrm>
        </p:spPr>
        <p:txBody>
          <a:bodyPr>
            <a:noAutofit/>
          </a:bodyPr>
          <a:lstStyle/>
          <a:p>
            <a:pPr algn="just"/>
            <a:r>
              <a:rPr lang="en-US" sz="2800" b="1" baseline="30000" dirty="0"/>
              <a:t>1</a:t>
            </a:r>
            <a:r>
              <a:rPr lang="en-US" sz="2800" dirty="0"/>
              <a:t>God remembered Noah, and all the livestock that were with him in the ship; and God made a wind to pass over the earth. The waters subsided. </a:t>
            </a:r>
            <a:r>
              <a:rPr lang="en-US" sz="2800" b="1" baseline="30000" dirty="0"/>
              <a:t>2</a:t>
            </a:r>
            <a:r>
              <a:rPr lang="en-US" sz="2800" dirty="0"/>
              <a:t>The deep’s fountains and the sky’s windows were also stopped, and the rain from the sky was restrained. </a:t>
            </a:r>
            <a:r>
              <a:rPr lang="en-US" sz="2800" b="1" baseline="30000" dirty="0"/>
              <a:t>3</a:t>
            </a:r>
            <a:r>
              <a:rPr lang="en-US" sz="2800" dirty="0"/>
              <a:t>The waters continually receded from the earth. After the end of one hundred fifty days the waters receded.</a:t>
            </a:r>
          </a:p>
        </p:txBody>
      </p:sp>
      <p:pic>
        <p:nvPicPr>
          <p:cNvPr id="6" name="Picture 5" descr="A picture containing building, old, sitting, cat&#10;&#10;Description automatically generated">
            <a:extLst>
              <a:ext uri="{FF2B5EF4-FFF2-40B4-BE49-F238E27FC236}">
                <a16:creationId xmlns:a16="http://schemas.microsoft.com/office/drawing/2014/main" id="{8BF13B5F-58E9-554C-817E-EC04697A68B8}"/>
              </a:ext>
            </a:extLst>
          </p:cNvPr>
          <p:cNvPicPr>
            <a:picLocks noChangeAspect="1"/>
          </p:cNvPicPr>
          <p:nvPr/>
        </p:nvPicPr>
        <p:blipFill>
          <a:blip r:embed="rId2"/>
          <a:stretch>
            <a:fillRect/>
          </a:stretch>
        </p:blipFill>
        <p:spPr>
          <a:xfrm>
            <a:off x="423863" y="2122964"/>
            <a:ext cx="5191125" cy="3914618"/>
          </a:xfrm>
          <a:prstGeom prst="rect">
            <a:avLst/>
          </a:prstGeom>
        </p:spPr>
      </p:pic>
    </p:spTree>
    <p:extLst>
      <p:ext uri="{BB962C8B-B14F-4D97-AF65-F5344CB8AC3E}">
        <p14:creationId xmlns:p14="http://schemas.microsoft.com/office/powerpoint/2010/main" val="38497405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otalTime>518</TotalTime>
  <Words>1159</Words>
  <Application>Microsoft Macintosh PowerPoint</Application>
  <PresentationFormat>Widescreen</PresentationFormat>
  <Paragraphs>62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Tw Cen MT</vt:lpstr>
      <vt:lpstr>Tw Cen MT Condensed</vt:lpstr>
      <vt:lpstr>Wingdings 3</vt:lpstr>
      <vt:lpstr>Integral</vt:lpstr>
      <vt:lpstr>Lesson plans for Genesis 6-8, 11 </vt:lpstr>
      <vt:lpstr>Genesis 6: 5-8</vt:lpstr>
      <vt:lpstr>Questions</vt:lpstr>
      <vt:lpstr>Genesis 6: 9, 13, 22</vt:lpstr>
      <vt:lpstr>Questions</vt:lpstr>
      <vt:lpstr>Genesis 18: 20-24</vt:lpstr>
      <vt:lpstr>Questions</vt:lpstr>
      <vt:lpstr>Verses from the Gilgamesh flood story</vt:lpstr>
      <vt:lpstr>Genesis 8: 1-3</vt:lpstr>
      <vt:lpstr>Bible flood versus the sumerian flood</vt:lpstr>
      <vt:lpstr>Questions</vt:lpstr>
      <vt:lpstr>Genesis 8: 18-22</vt:lpstr>
      <vt:lpstr>Questions</vt:lpstr>
      <vt:lpstr>Genesis 11: 1-4</vt:lpstr>
      <vt:lpstr>Genesis 11: 5-6</vt:lpstr>
      <vt:lpstr>Genesis 11: 7-9</vt:lpstr>
      <vt:lpstr>Questions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School Verses</dc:title>
  <dc:creator>Antonio Chaves</dc:creator>
  <cp:lastModifiedBy>Antonio Chaves</cp:lastModifiedBy>
  <cp:revision>65</cp:revision>
  <dcterms:created xsi:type="dcterms:W3CDTF">2020-05-02T16:07:56Z</dcterms:created>
  <dcterms:modified xsi:type="dcterms:W3CDTF">2020-06-01T13:47:24Z</dcterms:modified>
</cp:coreProperties>
</file>