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Lst>
  <p:sldIdLst>
    <p:sldId id="256" r:id="rId2"/>
    <p:sldId id="356" r:id="rId3"/>
    <p:sldId id="357" r:id="rId4"/>
    <p:sldId id="335" r:id="rId5"/>
    <p:sldId id="361" r:id="rId6"/>
    <p:sldId id="336" r:id="rId7"/>
    <p:sldId id="337" r:id="rId8"/>
    <p:sldId id="338" r:id="rId9"/>
    <p:sldId id="363" r:id="rId10"/>
    <p:sldId id="339" r:id="rId11"/>
    <p:sldId id="340" r:id="rId12"/>
    <p:sldId id="341" r:id="rId13"/>
    <p:sldId id="342" r:id="rId14"/>
    <p:sldId id="364" r:id="rId15"/>
    <p:sldId id="343" r:id="rId16"/>
    <p:sldId id="345" r:id="rId17"/>
    <p:sldId id="366" r:id="rId18"/>
    <p:sldId id="346" r:id="rId19"/>
    <p:sldId id="351" r:id="rId20"/>
    <p:sldId id="365" r:id="rId21"/>
    <p:sldId id="268"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328"/>
    <p:restoredTop sz="96208"/>
  </p:normalViewPr>
  <p:slideViewPr>
    <p:cSldViewPr snapToGrid="0" snapToObjects="1">
      <p:cViewPr varScale="1">
        <p:scale>
          <a:sx n="117" d="100"/>
          <a:sy n="117" d="100"/>
        </p:scale>
        <p:origin x="208" y="32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1FEF1EA0-D64A-B247-A871-7268CAA786CC}" type="datetimeFigureOut">
              <a:rPr lang="en-US" smtClean="0"/>
              <a:t>6/1/20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FD8E1A-45F7-6D40-BA97-E8CDFAC8C136}" type="slidenum">
              <a:rPr lang="en-US" smtClean="0"/>
              <a:t>‹#›</a:t>
            </a:fld>
            <a:endParaRPr lang="en-US"/>
          </a:p>
        </p:txBody>
      </p:sp>
      <p:sp>
        <p:nvSpPr>
          <p:cNvPr id="13" name="Rectangle 12"/>
          <p:cNvSpPr/>
          <p:nvPr/>
        </p:nvSpPr>
        <p:spPr>
          <a:xfrm>
            <a:off x="0" y="-1"/>
            <a:ext cx="12192000" cy="4572001"/>
          </a:xfrm>
          <a:prstGeom prst="rect">
            <a:avLst/>
          </a:prstGeom>
          <a:blipFill dpi="0" rotWithShape="1">
            <a:blip r:embed="rId2">
              <a:duotone>
                <a:schemeClr val="accent1">
                  <a:shade val="45000"/>
                  <a:satMod val="135000"/>
                </a:schemeClr>
                <a:prstClr val="white"/>
              </a:duotone>
            </a:blip>
            <a:srcRect/>
            <a:tile tx="25400" ty="6350" sx="71000" sy="71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flipV="1">
            <a:off x="8386842"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1851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EF1EA0-D64A-B247-A871-7268CAA786CC}" type="datetimeFigureOut">
              <a:rPr lang="en-US" smtClean="0"/>
              <a:t>6/1/20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FD8E1A-45F7-6D40-BA97-E8CDFAC8C136}" type="slidenum">
              <a:rPr lang="en-US" smtClean="0"/>
              <a:t>‹#›</a:t>
            </a:fld>
            <a:endParaRPr lang="en-US"/>
          </a:p>
        </p:txBody>
      </p:sp>
    </p:spTree>
    <p:extLst>
      <p:ext uri="{BB962C8B-B14F-4D97-AF65-F5344CB8AC3E}">
        <p14:creationId xmlns:p14="http://schemas.microsoft.com/office/powerpoint/2010/main" val="26327018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EF1EA0-D64A-B247-A871-7268CAA786CC}" type="datetimeFigureOut">
              <a:rPr lang="en-US" smtClean="0"/>
              <a:t>6/1/20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FD8E1A-45F7-6D40-BA97-E8CDFAC8C136}"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1657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EF1EA0-D64A-B247-A871-7268CAA786CC}" type="datetimeFigureOut">
              <a:rPr lang="en-US" smtClean="0"/>
              <a:t>6/1/20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FD8E1A-45F7-6D40-BA97-E8CDFAC8C136}" type="slidenum">
              <a:rPr lang="en-US" smtClean="0"/>
              <a:t>‹#›</a:t>
            </a:fld>
            <a:endParaRPr lang="en-US"/>
          </a:p>
        </p:txBody>
      </p:sp>
    </p:spTree>
    <p:extLst>
      <p:ext uri="{BB962C8B-B14F-4D97-AF65-F5344CB8AC3E}">
        <p14:creationId xmlns:p14="http://schemas.microsoft.com/office/powerpoint/2010/main" val="4120306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EF1EA0-D64A-B247-A871-7268CAA786CC}" type="datetimeFigureOut">
              <a:rPr lang="en-US" smtClean="0"/>
              <a:t>6/1/20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FD8E1A-45F7-6D40-BA97-E8CDFAC8C136}" type="slidenum">
              <a:rPr lang="en-US" smtClean="0"/>
              <a:t>‹#›</a:t>
            </a:fld>
            <a:endParaRPr lang="en-US"/>
          </a:p>
        </p:txBody>
      </p:sp>
      <p:sp>
        <p:nvSpPr>
          <p:cNvPr id="10" name="Rectangle 9"/>
          <p:cNvSpPr/>
          <p:nvPr/>
        </p:nvSpPr>
        <p:spPr>
          <a:xfrm>
            <a:off x="0" y="-1"/>
            <a:ext cx="12192000" cy="4572000"/>
          </a:xfrm>
          <a:prstGeom prst="rect">
            <a:avLst/>
          </a:prstGeom>
          <a:blipFill dpi="0" rotWithShape="1">
            <a:blip r:embed="rId2">
              <a:duotone>
                <a:schemeClr val="accent3">
                  <a:shade val="45000"/>
                  <a:satMod val="135000"/>
                </a:schemeClr>
                <a:prstClr val="white"/>
              </a:duotone>
            </a:blip>
            <a:srcRect/>
            <a:tile tx="25400" ty="6350" sx="71000" sy="71000" flip="none" algn="tl"/>
          </a:blip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3446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FEF1EA0-D64A-B247-A871-7268CAA786CC}" type="datetimeFigureOut">
              <a:rPr lang="en-US" smtClean="0"/>
              <a:t>6/1/20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FD8E1A-45F7-6D40-BA97-E8CDFAC8C136}" type="slidenum">
              <a:rPr lang="en-US" smtClean="0"/>
              <a:t>‹#›</a:t>
            </a:fld>
            <a:endParaRPr lang="en-US"/>
          </a:p>
        </p:txBody>
      </p:sp>
    </p:spTree>
    <p:extLst>
      <p:ext uri="{BB962C8B-B14F-4D97-AF65-F5344CB8AC3E}">
        <p14:creationId xmlns:p14="http://schemas.microsoft.com/office/powerpoint/2010/main" val="3865682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FEF1EA0-D64A-B247-A871-7268CAA786CC}" type="datetimeFigureOut">
              <a:rPr lang="en-US" smtClean="0"/>
              <a:t>6/1/20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FD8E1A-45F7-6D40-BA97-E8CDFAC8C136}" type="slidenum">
              <a:rPr lang="en-US" smtClean="0"/>
              <a:t>‹#›</a:t>
            </a:fld>
            <a:endParaRPr lang="en-US"/>
          </a:p>
        </p:txBody>
      </p:sp>
    </p:spTree>
    <p:extLst>
      <p:ext uri="{BB962C8B-B14F-4D97-AF65-F5344CB8AC3E}">
        <p14:creationId xmlns:p14="http://schemas.microsoft.com/office/powerpoint/2010/main" val="1169474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FEF1EA0-D64A-B247-A871-7268CAA786CC}" type="datetimeFigureOut">
              <a:rPr lang="en-US" smtClean="0"/>
              <a:t>6/1/20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FD8E1A-45F7-6D40-BA97-E8CDFAC8C136}" type="slidenum">
              <a:rPr lang="en-US" smtClean="0"/>
              <a:t>‹#›</a:t>
            </a:fld>
            <a:endParaRPr lang="en-US"/>
          </a:p>
        </p:txBody>
      </p:sp>
    </p:spTree>
    <p:extLst>
      <p:ext uri="{BB962C8B-B14F-4D97-AF65-F5344CB8AC3E}">
        <p14:creationId xmlns:p14="http://schemas.microsoft.com/office/powerpoint/2010/main" val="3540001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EF1EA0-D64A-B247-A871-7268CAA786CC}" type="datetimeFigureOut">
              <a:rPr lang="en-US" smtClean="0"/>
              <a:t>6/1/20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FD8E1A-45F7-6D40-BA97-E8CDFAC8C136}" type="slidenum">
              <a:rPr lang="en-US" smtClean="0"/>
              <a:t>‹#›</a:t>
            </a:fld>
            <a:endParaRPr lang="en-US"/>
          </a:p>
        </p:txBody>
      </p:sp>
    </p:spTree>
    <p:extLst>
      <p:ext uri="{BB962C8B-B14F-4D97-AF65-F5344CB8AC3E}">
        <p14:creationId xmlns:p14="http://schemas.microsoft.com/office/powerpoint/2010/main" val="3749760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EF1EA0-D64A-B247-A871-7268CAA786CC}" type="datetimeFigureOut">
              <a:rPr lang="en-US" smtClean="0"/>
              <a:t>6/1/20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FD8E1A-45F7-6D40-BA97-E8CDFAC8C136}" type="slidenum">
              <a:rPr lang="en-US" smtClean="0"/>
              <a:t>‹#›</a:t>
            </a:fld>
            <a:endParaRPr lang="en-US"/>
          </a:p>
        </p:txBody>
      </p:sp>
    </p:spTree>
    <p:extLst>
      <p:ext uri="{BB962C8B-B14F-4D97-AF65-F5344CB8AC3E}">
        <p14:creationId xmlns:p14="http://schemas.microsoft.com/office/powerpoint/2010/main" val="3849050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FEF1EA0-D64A-B247-A871-7268CAA786CC}" type="datetimeFigureOut">
              <a:rPr lang="en-US" smtClean="0"/>
              <a:t>6/1/20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FD8E1A-45F7-6D40-BA97-E8CDFAC8C136}"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1667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1FEF1EA0-D64A-B247-A871-7268CAA786CC}" type="datetimeFigureOut">
              <a:rPr lang="en-US" smtClean="0"/>
              <a:t>6/1/20</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BFFD8E1A-45F7-6D40-BA97-E8CDFAC8C136}"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887557"/>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64F47E8-C2CA-43A6-9404-03BADA34D7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01D43C-86DB-4B5D-A163-81BC94201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7945" y="620720"/>
            <a:ext cx="4193173" cy="5571069"/>
          </a:xfrm>
          <a:prstGeom prst="rect">
            <a:avLst/>
          </a:prstGeom>
          <a:blipFill dpi="0" rotWithShape="1">
            <a:blip r:embed="rId2">
              <a:duotone>
                <a:schemeClr val="accent6">
                  <a:shade val="45000"/>
                  <a:satMod val="135000"/>
                </a:schemeClr>
                <a:prstClr val="white"/>
              </a:duotone>
            </a:blip>
            <a:srcRect/>
            <a:tile tx="25400" ty="6350" sx="91000" sy="91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36A995F0-906C-4573-A739-16EED217D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09343" y="620720"/>
            <a:ext cx="6442480" cy="559316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3DF915-BE9E-2A47-B750-490AF8F1CFF3}"/>
              </a:ext>
            </a:extLst>
          </p:cNvPr>
          <p:cNvSpPr>
            <a:spLocks noGrp="1"/>
          </p:cNvSpPr>
          <p:nvPr>
            <p:ph type="ctrTitle"/>
          </p:nvPr>
        </p:nvSpPr>
        <p:spPr>
          <a:xfrm>
            <a:off x="5590120" y="1105351"/>
            <a:ext cx="5477071" cy="3023981"/>
          </a:xfrm>
        </p:spPr>
        <p:txBody>
          <a:bodyPr anchor="b">
            <a:normAutofit/>
          </a:bodyPr>
          <a:lstStyle/>
          <a:p>
            <a:pPr algn="l"/>
            <a:r>
              <a:rPr lang="en-US" sz="6000" dirty="0">
                <a:solidFill>
                  <a:schemeClr val="bg1"/>
                </a:solidFill>
              </a:rPr>
              <a:t>Lesson plans for Genesis 44-50 </a:t>
            </a:r>
          </a:p>
        </p:txBody>
      </p:sp>
      <p:sp>
        <p:nvSpPr>
          <p:cNvPr id="3" name="Subtitle 2">
            <a:extLst>
              <a:ext uri="{FF2B5EF4-FFF2-40B4-BE49-F238E27FC236}">
                <a16:creationId xmlns:a16="http://schemas.microsoft.com/office/drawing/2014/main" id="{0D21F72B-5B2E-A049-B600-1DE37385AF30}"/>
              </a:ext>
            </a:extLst>
          </p:cNvPr>
          <p:cNvSpPr>
            <a:spLocks noGrp="1"/>
          </p:cNvSpPr>
          <p:nvPr>
            <p:ph type="subTitle" idx="1"/>
          </p:nvPr>
        </p:nvSpPr>
        <p:spPr>
          <a:xfrm>
            <a:off x="5590120" y="4297556"/>
            <a:ext cx="5477071" cy="1431695"/>
          </a:xfrm>
        </p:spPr>
        <p:txBody>
          <a:bodyPr anchor="t">
            <a:normAutofit/>
          </a:bodyPr>
          <a:lstStyle/>
          <a:p>
            <a:r>
              <a:rPr lang="en-US" sz="4000" dirty="0">
                <a:solidFill>
                  <a:schemeClr val="bg1"/>
                </a:solidFill>
              </a:rPr>
              <a:t>Antonio Chaves</a:t>
            </a:r>
          </a:p>
        </p:txBody>
      </p:sp>
      <p:cxnSp>
        <p:nvCxnSpPr>
          <p:cNvPr id="14" name="Straight Connector 13">
            <a:extLst>
              <a:ext uri="{FF2B5EF4-FFF2-40B4-BE49-F238E27FC236}">
                <a16:creationId xmlns:a16="http://schemas.microsoft.com/office/drawing/2014/main" id="{C3F5F06D-7250-43A5-9B61-0B7F1FD7E3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09960" y="4214336"/>
            <a:ext cx="51206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065013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9FCF9-7B59-5A46-875E-73476C4389EF}"/>
              </a:ext>
            </a:extLst>
          </p:cNvPr>
          <p:cNvSpPr>
            <a:spLocks noGrp="1"/>
          </p:cNvSpPr>
          <p:nvPr>
            <p:ph type="title"/>
          </p:nvPr>
        </p:nvSpPr>
        <p:spPr>
          <a:xfrm>
            <a:off x="1056940" y="601623"/>
            <a:ext cx="5519951" cy="1406600"/>
          </a:xfrm>
        </p:spPr>
        <p:txBody>
          <a:bodyPr/>
          <a:lstStyle/>
          <a:p>
            <a:r>
              <a:rPr lang="en-US" dirty="0"/>
              <a:t>Genesis 46: 2-6</a:t>
            </a:r>
          </a:p>
        </p:txBody>
      </p:sp>
      <p:sp>
        <p:nvSpPr>
          <p:cNvPr id="3" name="Content Placeholder 2">
            <a:extLst>
              <a:ext uri="{FF2B5EF4-FFF2-40B4-BE49-F238E27FC236}">
                <a16:creationId xmlns:a16="http://schemas.microsoft.com/office/drawing/2014/main" id="{39FFC02D-012C-8A4A-9AEF-C64113B2FDAD}"/>
              </a:ext>
            </a:extLst>
          </p:cNvPr>
          <p:cNvSpPr>
            <a:spLocks noGrp="1"/>
          </p:cNvSpPr>
          <p:nvPr>
            <p:ph idx="1"/>
          </p:nvPr>
        </p:nvSpPr>
        <p:spPr>
          <a:xfrm>
            <a:off x="317157" y="1877594"/>
            <a:ext cx="6542315" cy="4771717"/>
          </a:xfrm>
        </p:spPr>
        <p:txBody>
          <a:bodyPr>
            <a:normAutofit fontScale="92500" lnSpcReduction="10000"/>
          </a:bodyPr>
          <a:lstStyle/>
          <a:p>
            <a:pPr algn="just"/>
            <a:r>
              <a:rPr lang="en-US" sz="2300" b="1" baseline="30000" dirty="0"/>
              <a:t>2</a:t>
            </a:r>
            <a:r>
              <a:rPr lang="en-US" sz="2300" dirty="0"/>
              <a:t>God spoke to Israel in the visions of the night, and said, “Jacob, Jacob!”</a:t>
            </a:r>
          </a:p>
          <a:p>
            <a:pPr algn="just"/>
            <a:r>
              <a:rPr lang="en-US" sz="2300" dirty="0"/>
              <a:t>He said, “Here I am.”</a:t>
            </a:r>
          </a:p>
          <a:p>
            <a:pPr algn="just"/>
            <a:r>
              <a:rPr lang="en-US" sz="2300" b="1" baseline="30000" dirty="0"/>
              <a:t>3</a:t>
            </a:r>
            <a:r>
              <a:rPr lang="en-US" sz="2300" dirty="0"/>
              <a:t>He said, “I am God, the God of your father. Don’t be afraid to go down into Egypt, for there I will make of you a great nation. </a:t>
            </a:r>
            <a:r>
              <a:rPr lang="en-US" sz="2300" b="1" baseline="30000" dirty="0"/>
              <a:t>4</a:t>
            </a:r>
            <a:r>
              <a:rPr lang="en-US" sz="2300" dirty="0"/>
              <a:t>I will go down with you into Egypt. I will also surely bring you up again. Joseph’s hand will close your eyes.”</a:t>
            </a:r>
          </a:p>
          <a:p>
            <a:pPr algn="just"/>
            <a:r>
              <a:rPr lang="en-US" sz="2300" b="1" baseline="30000" dirty="0"/>
              <a:t>5</a:t>
            </a:r>
            <a:r>
              <a:rPr lang="en-US" sz="2300" dirty="0"/>
              <a:t>Jacob rose up from Beersheba, and the sons of Israel carried Jacob, their father, their little ones, and their wives, in the wagons which Pharaoh had sent to carry him. </a:t>
            </a:r>
            <a:r>
              <a:rPr lang="en-US" sz="2300" b="1" baseline="30000" dirty="0"/>
              <a:t>6</a:t>
            </a:r>
            <a:r>
              <a:rPr lang="en-US" sz="2300" dirty="0"/>
              <a:t>They took their livestock, and their goods, which they had gotten in the land of Canaan, and came into Egypt—Jacob, and all his offspring with him, </a:t>
            </a:r>
            <a:r>
              <a:rPr lang="en-US" sz="2300" b="1" baseline="30000" dirty="0"/>
              <a:t>7</a:t>
            </a:r>
            <a:r>
              <a:rPr lang="en-US" sz="2300" dirty="0"/>
              <a:t>his sons, and his sons’ sons with him, his daughters, and his sons’ daughters, and he brought all his offspring with him into Egypt.</a:t>
            </a:r>
          </a:p>
          <a:p>
            <a:endParaRPr lang="en-US" dirty="0"/>
          </a:p>
          <a:p>
            <a:endParaRPr lang="en-US" dirty="0"/>
          </a:p>
          <a:p>
            <a:pPr marL="0" indent="0">
              <a:buNone/>
            </a:pPr>
            <a:endParaRPr lang="en-US" dirty="0"/>
          </a:p>
        </p:txBody>
      </p:sp>
      <p:pic>
        <p:nvPicPr>
          <p:cNvPr id="5" name="Picture 4" descr="A picture containing outdoor, water, wave, surfing&#10;&#10;Description automatically generated">
            <a:extLst>
              <a:ext uri="{FF2B5EF4-FFF2-40B4-BE49-F238E27FC236}">
                <a16:creationId xmlns:a16="http://schemas.microsoft.com/office/drawing/2014/main" id="{150C304D-1EB6-C146-A662-7FDCB712C1E9}"/>
              </a:ext>
            </a:extLst>
          </p:cNvPr>
          <p:cNvPicPr>
            <a:picLocks noChangeAspect="1"/>
          </p:cNvPicPr>
          <p:nvPr/>
        </p:nvPicPr>
        <p:blipFill>
          <a:blip r:embed="rId2"/>
          <a:stretch>
            <a:fillRect/>
          </a:stretch>
        </p:blipFill>
        <p:spPr>
          <a:xfrm>
            <a:off x="7142054" y="-1"/>
            <a:ext cx="5049945" cy="6779941"/>
          </a:xfrm>
          <a:prstGeom prst="rect">
            <a:avLst/>
          </a:prstGeom>
        </p:spPr>
      </p:pic>
    </p:spTree>
    <p:extLst>
      <p:ext uri="{BB962C8B-B14F-4D97-AF65-F5344CB8AC3E}">
        <p14:creationId xmlns:p14="http://schemas.microsoft.com/office/powerpoint/2010/main" val="456604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9FCF9-7B59-5A46-875E-73476C4389EF}"/>
              </a:ext>
            </a:extLst>
          </p:cNvPr>
          <p:cNvSpPr>
            <a:spLocks noGrp="1"/>
          </p:cNvSpPr>
          <p:nvPr>
            <p:ph type="title"/>
          </p:nvPr>
        </p:nvSpPr>
        <p:spPr>
          <a:xfrm>
            <a:off x="942922" y="571340"/>
            <a:ext cx="4893434" cy="1529899"/>
          </a:xfrm>
        </p:spPr>
        <p:txBody>
          <a:bodyPr>
            <a:normAutofit/>
          </a:bodyPr>
          <a:lstStyle/>
          <a:p>
            <a:r>
              <a:rPr lang="en-US" sz="4800" dirty="0"/>
              <a:t>Genesis 46: 29-34</a:t>
            </a:r>
          </a:p>
        </p:txBody>
      </p:sp>
      <p:sp>
        <p:nvSpPr>
          <p:cNvPr id="3" name="Content Placeholder 2">
            <a:extLst>
              <a:ext uri="{FF2B5EF4-FFF2-40B4-BE49-F238E27FC236}">
                <a16:creationId xmlns:a16="http://schemas.microsoft.com/office/drawing/2014/main" id="{39FFC02D-012C-8A4A-9AEF-C64113B2FDAD}"/>
              </a:ext>
            </a:extLst>
          </p:cNvPr>
          <p:cNvSpPr>
            <a:spLocks noGrp="1"/>
          </p:cNvSpPr>
          <p:nvPr>
            <p:ph idx="1"/>
          </p:nvPr>
        </p:nvSpPr>
        <p:spPr>
          <a:xfrm>
            <a:off x="215590" y="2443226"/>
            <a:ext cx="5337717" cy="2797952"/>
          </a:xfrm>
        </p:spPr>
        <p:txBody>
          <a:bodyPr>
            <a:normAutofit/>
          </a:bodyPr>
          <a:lstStyle/>
          <a:p>
            <a:pPr algn="just"/>
            <a:r>
              <a:rPr lang="en-US" b="1" baseline="30000" dirty="0"/>
              <a:t>29</a:t>
            </a:r>
            <a:r>
              <a:rPr lang="en-US" dirty="0"/>
              <a:t>Joseph prepared his chariot, and went up to meet Israel, his father, in Goshen. He presented himself to him and fell on his neck, and wept on his neck a good while. </a:t>
            </a:r>
            <a:r>
              <a:rPr lang="en-US" b="1" baseline="30000" dirty="0"/>
              <a:t>30</a:t>
            </a:r>
            <a:r>
              <a:rPr lang="en-US" dirty="0"/>
              <a:t>Israel said to Joseph, “Now let me die, since I have seen your face, that you are still alive.</a:t>
            </a:r>
          </a:p>
          <a:p>
            <a:endParaRPr lang="en-US" dirty="0"/>
          </a:p>
          <a:p>
            <a:pPr marL="0" indent="0">
              <a:buNone/>
            </a:pPr>
            <a:endParaRPr lang="en-US" dirty="0"/>
          </a:p>
        </p:txBody>
      </p:sp>
      <p:pic>
        <p:nvPicPr>
          <p:cNvPr id="5" name="Picture 4" descr="A group of people posing for the camera&#10;&#10;Description automatically generated">
            <a:extLst>
              <a:ext uri="{FF2B5EF4-FFF2-40B4-BE49-F238E27FC236}">
                <a16:creationId xmlns:a16="http://schemas.microsoft.com/office/drawing/2014/main" id="{DE607A95-530A-D64A-8D80-80ACE5B85FDB}"/>
              </a:ext>
            </a:extLst>
          </p:cNvPr>
          <p:cNvPicPr>
            <a:picLocks noChangeAspect="1"/>
          </p:cNvPicPr>
          <p:nvPr/>
        </p:nvPicPr>
        <p:blipFill>
          <a:blip r:embed="rId2"/>
          <a:stretch>
            <a:fillRect/>
          </a:stretch>
        </p:blipFill>
        <p:spPr>
          <a:xfrm>
            <a:off x="5742878" y="175222"/>
            <a:ext cx="6233532" cy="4135522"/>
          </a:xfrm>
          <a:prstGeom prst="rect">
            <a:avLst/>
          </a:prstGeom>
        </p:spPr>
      </p:pic>
      <p:sp>
        <p:nvSpPr>
          <p:cNvPr id="6" name="Content Placeholder 2">
            <a:extLst>
              <a:ext uri="{FF2B5EF4-FFF2-40B4-BE49-F238E27FC236}">
                <a16:creationId xmlns:a16="http://schemas.microsoft.com/office/drawing/2014/main" id="{A5EEC9FA-84D5-BB40-BE6C-A79CD44E4881}"/>
              </a:ext>
            </a:extLst>
          </p:cNvPr>
          <p:cNvSpPr txBox="1">
            <a:spLocks/>
          </p:cNvSpPr>
          <p:nvPr/>
        </p:nvSpPr>
        <p:spPr>
          <a:xfrm>
            <a:off x="200722" y="4370254"/>
            <a:ext cx="11775688" cy="2485718"/>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a:r>
              <a:rPr lang="en-US" b="1" baseline="30000" dirty="0"/>
              <a:t>31</a:t>
            </a:r>
            <a:r>
              <a:rPr lang="en-US" dirty="0"/>
              <a:t>Joseph said to his brothers and to his father’s house, “I will go up and speak with Pharaoh and will tell him, ‘My brothers, and my father’s house, who were in the land of Canaan, have come to me. </a:t>
            </a:r>
            <a:r>
              <a:rPr lang="en-US" b="1" baseline="30000" dirty="0"/>
              <a:t>32</a:t>
            </a:r>
            <a:r>
              <a:rPr lang="en-US" dirty="0"/>
              <a:t>These men are shepherds, for they have been keepers of livestock and they have brought their flocks, and their herds, and all that they have.’ </a:t>
            </a:r>
            <a:r>
              <a:rPr lang="en-US" b="1" baseline="30000" dirty="0"/>
              <a:t>33</a:t>
            </a:r>
            <a:r>
              <a:rPr lang="en-US" dirty="0"/>
              <a:t>It will happen, when Pharaoh summons you, and will say, ‘What is your occupation?’ </a:t>
            </a:r>
            <a:r>
              <a:rPr lang="en-US" b="1" baseline="30000" dirty="0"/>
              <a:t>34</a:t>
            </a:r>
            <a:r>
              <a:rPr lang="en-US" dirty="0"/>
              <a:t>that you shall say, ‘Your servants have been keepers of livestock from our youth even until now, both we, and our fathers:’ that you may dwell in the land of Goshen; for every shepherd is an abomination to the Egyptians.”</a:t>
            </a:r>
          </a:p>
          <a:p>
            <a:endParaRPr lang="en-US" dirty="0"/>
          </a:p>
          <a:p>
            <a:pPr marL="0" indent="0">
              <a:buFont typeface="Tw Cen MT" panose="020B0602020104020603" pitchFamily="34" charset="0"/>
              <a:buNone/>
            </a:pPr>
            <a:endParaRPr lang="en-US" dirty="0"/>
          </a:p>
        </p:txBody>
      </p:sp>
    </p:spTree>
    <p:extLst>
      <p:ext uri="{BB962C8B-B14F-4D97-AF65-F5344CB8AC3E}">
        <p14:creationId xmlns:p14="http://schemas.microsoft.com/office/powerpoint/2010/main" val="3460676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9FCF9-7B59-5A46-875E-73476C4389EF}"/>
              </a:ext>
            </a:extLst>
          </p:cNvPr>
          <p:cNvSpPr>
            <a:spLocks noGrp="1"/>
          </p:cNvSpPr>
          <p:nvPr>
            <p:ph type="title"/>
          </p:nvPr>
        </p:nvSpPr>
        <p:spPr>
          <a:xfrm>
            <a:off x="1056940" y="601623"/>
            <a:ext cx="5225276" cy="1498110"/>
          </a:xfrm>
        </p:spPr>
        <p:txBody>
          <a:bodyPr/>
          <a:lstStyle/>
          <a:p>
            <a:r>
              <a:rPr lang="en-US" dirty="0"/>
              <a:t>Genesis 47: 7-10</a:t>
            </a:r>
          </a:p>
        </p:txBody>
      </p:sp>
      <p:sp>
        <p:nvSpPr>
          <p:cNvPr id="3" name="Content Placeholder 2">
            <a:extLst>
              <a:ext uri="{FF2B5EF4-FFF2-40B4-BE49-F238E27FC236}">
                <a16:creationId xmlns:a16="http://schemas.microsoft.com/office/drawing/2014/main" id="{39FFC02D-012C-8A4A-9AEF-C64113B2FDAD}"/>
              </a:ext>
            </a:extLst>
          </p:cNvPr>
          <p:cNvSpPr>
            <a:spLocks noGrp="1"/>
          </p:cNvSpPr>
          <p:nvPr>
            <p:ph idx="1"/>
          </p:nvPr>
        </p:nvSpPr>
        <p:spPr>
          <a:xfrm>
            <a:off x="383461" y="2628119"/>
            <a:ext cx="5526322" cy="3987393"/>
          </a:xfrm>
        </p:spPr>
        <p:txBody>
          <a:bodyPr>
            <a:normAutofit lnSpcReduction="10000"/>
          </a:bodyPr>
          <a:lstStyle/>
          <a:p>
            <a:pPr algn="just"/>
            <a:r>
              <a:rPr lang="en-US" sz="2400" b="1" baseline="30000" dirty="0"/>
              <a:t>7</a:t>
            </a:r>
            <a:r>
              <a:rPr lang="en-US" sz="2400" dirty="0"/>
              <a:t>Joseph brought in Jacob, his father, and set him before Pharaoh; and Jacob blessed Pharaoh. </a:t>
            </a:r>
            <a:r>
              <a:rPr lang="en-US" sz="2400" b="1" baseline="30000" dirty="0"/>
              <a:t>8</a:t>
            </a:r>
            <a:r>
              <a:rPr lang="en-US" sz="2400" dirty="0"/>
              <a:t>Pharaoh said to Jacob, “How old are you?”</a:t>
            </a:r>
          </a:p>
          <a:p>
            <a:pPr algn="just"/>
            <a:r>
              <a:rPr lang="en-US" sz="2400" b="1" baseline="30000" dirty="0"/>
              <a:t>9</a:t>
            </a:r>
            <a:r>
              <a:rPr lang="en-US" sz="2400" dirty="0"/>
              <a:t>Jacob said to Pharaoh, “The years of my pilgrimage are one hundred thirty years. The days of the years of my life have been few and evil. They have not attained to the days of the years of the life of my fathers in the days of their pilgrimage.” </a:t>
            </a:r>
            <a:r>
              <a:rPr lang="en-US" sz="2400" b="1" baseline="30000" dirty="0"/>
              <a:t>10</a:t>
            </a:r>
            <a:r>
              <a:rPr lang="en-US" sz="2400" dirty="0"/>
              <a:t>Jacob blessed Pharaoh, and went out from the presence of Pharaoh.</a:t>
            </a:r>
          </a:p>
          <a:p>
            <a:endParaRPr lang="en-US" dirty="0"/>
          </a:p>
          <a:p>
            <a:endParaRPr lang="en-US" dirty="0"/>
          </a:p>
          <a:p>
            <a:pPr marL="0" indent="0">
              <a:buNone/>
            </a:pPr>
            <a:endParaRPr lang="en-US" dirty="0"/>
          </a:p>
        </p:txBody>
      </p:sp>
      <p:pic>
        <p:nvPicPr>
          <p:cNvPr id="7" name="Picture 6" descr="A picture containing rug&#10;&#10;Description automatically generated">
            <a:extLst>
              <a:ext uri="{FF2B5EF4-FFF2-40B4-BE49-F238E27FC236}">
                <a16:creationId xmlns:a16="http://schemas.microsoft.com/office/drawing/2014/main" id="{6DC5C956-D08A-8E4F-B625-0447C871CA09}"/>
              </a:ext>
            </a:extLst>
          </p:cNvPr>
          <p:cNvPicPr>
            <a:picLocks noChangeAspect="1"/>
          </p:cNvPicPr>
          <p:nvPr/>
        </p:nvPicPr>
        <p:blipFill>
          <a:blip r:embed="rId2"/>
          <a:stretch>
            <a:fillRect/>
          </a:stretch>
        </p:blipFill>
        <p:spPr>
          <a:xfrm>
            <a:off x="6282216" y="2628119"/>
            <a:ext cx="5526323" cy="3895344"/>
          </a:xfrm>
          <a:prstGeom prst="rect">
            <a:avLst/>
          </a:prstGeom>
        </p:spPr>
      </p:pic>
    </p:spTree>
    <p:extLst>
      <p:ext uri="{BB962C8B-B14F-4D97-AF65-F5344CB8AC3E}">
        <p14:creationId xmlns:p14="http://schemas.microsoft.com/office/powerpoint/2010/main" val="4145793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9FCF9-7B59-5A46-875E-73476C4389EF}"/>
              </a:ext>
            </a:extLst>
          </p:cNvPr>
          <p:cNvSpPr>
            <a:spLocks noGrp="1"/>
          </p:cNvSpPr>
          <p:nvPr>
            <p:ph type="title"/>
          </p:nvPr>
        </p:nvSpPr>
        <p:spPr>
          <a:xfrm>
            <a:off x="865809" y="556468"/>
            <a:ext cx="6111688" cy="1486822"/>
          </a:xfrm>
        </p:spPr>
        <p:txBody>
          <a:bodyPr>
            <a:normAutofit/>
          </a:bodyPr>
          <a:lstStyle/>
          <a:p>
            <a:r>
              <a:rPr lang="en-US" dirty="0"/>
              <a:t>Genesis 47: 11-12, 29-31</a:t>
            </a:r>
          </a:p>
        </p:txBody>
      </p:sp>
      <p:sp>
        <p:nvSpPr>
          <p:cNvPr id="3" name="Content Placeholder 2">
            <a:extLst>
              <a:ext uri="{FF2B5EF4-FFF2-40B4-BE49-F238E27FC236}">
                <a16:creationId xmlns:a16="http://schemas.microsoft.com/office/drawing/2014/main" id="{39FFC02D-012C-8A4A-9AEF-C64113B2FDAD}"/>
              </a:ext>
            </a:extLst>
          </p:cNvPr>
          <p:cNvSpPr>
            <a:spLocks noGrp="1"/>
          </p:cNvSpPr>
          <p:nvPr>
            <p:ph idx="1"/>
          </p:nvPr>
        </p:nvSpPr>
        <p:spPr>
          <a:xfrm>
            <a:off x="394580" y="3263648"/>
            <a:ext cx="11459963" cy="3485495"/>
          </a:xfrm>
        </p:spPr>
        <p:txBody>
          <a:bodyPr>
            <a:normAutofit/>
          </a:bodyPr>
          <a:lstStyle/>
          <a:p>
            <a:pPr algn="just"/>
            <a:r>
              <a:rPr lang="en-US" b="1" baseline="30000" dirty="0"/>
              <a:t>11</a:t>
            </a:r>
            <a:r>
              <a:rPr lang="en-US" dirty="0"/>
              <a:t>Joseph placed his father and his brothers, and gave them a possession in the land of Egypt in the best of the land, in the land of Rameses, as Pharaoh had commanded. </a:t>
            </a:r>
            <a:r>
              <a:rPr lang="en-US" b="1" baseline="30000" dirty="0"/>
              <a:t>12</a:t>
            </a:r>
            <a:r>
              <a:rPr lang="en-US" dirty="0"/>
              <a:t>Joseph provided his father, his brothers, and all of his father’s household with bread according to the sizes of their families.</a:t>
            </a:r>
          </a:p>
          <a:p>
            <a:pPr algn="just"/>
            <a:r>
              <a:rPr lang="en-US" b="1" baseline="30000" dirty="0"/>
              <a:t>29</a:t>
            </a:r>
            <a:r>
              <a:rPr lang="en-US" dirty="0"/>
              <a:t>The time came near that Israel must die, and he called his son Joseph, and said to him, “If now I have found favor in your sight, please put your hand under my thigh, and deal kindly and truly with me. Please don’t bury me in Egypt, </a:t>
            </a:r>
            <a:r>
              <a:rPr lang="en-US" b="1" baseline="30000" dirty="0"/>
              <a:t>30</a:t>
            </a:r>
            <a:r>
              <a:rPr lang="en-US" dirty="0"/>
              <a:t>but when I sleep with my fathers, you shall carry me out of Egypt, and bury me in their burying place.”</a:t>
            </a:r>
          </a:p>
          <a:p>
            <a:pPr algn="just"/>
            <a:r>
              <a:rPr lang="en-US" dirty="0"/>
              <a:t>Joseph said, “I will do as you have said.”</a:t>
            </a:r>
          </a:p>
          <a:p>
            <a:pPr algn="just"/>
            <a:r>
              <a:rPr lang="en-US" b="1" baseline="30000" dirty="0"/>
              <a:t>31</a:t>
            </a:r>
            <a:r>
              <a:rPr lang="en-US" dirty="0"/>
              <a:t>Israel said, “Swear to me,” and he swore to him. Then Israel bowed himself on the bed’s head.</a:t>
            </a:r>
          </a:p>
          <a:p>
            <a:endParaRPr lang="en-US" dirty="0"/>
          </a:p>
          <a:p>
            <a:endParaRPr lang="en-US" dirty="0"/>
          </a:p>
          <a:p>
            <a:pPr marL="0" indent="0">
              <a:buNone/>
            </a:pPr>
            <a:endParaRPr lang="en-US" dirty="0"/>
          </a:p>
        </p:txBody>
      </p:sp>
      <p:pic>
        <p:nvPicPr>
          <p:cNvPr id="6" name="Picture 5" descr="A picture containing outdoor, sheep, grass, water&#10;&#10;Description automatically generated">
            <a:extLst>
              <a:ext uri="{FF2B5EF4-FFF2-40B4-BE49-F238E27FC236}">
                <a16:creationId xmlns:a16="http://schemas.microsoft.com/office/drawing/2014/main" id="{6D761441-A954-134B-BEF7-1840D58B15B1}"/>
              </a:ext>
            </a:extLst>
          </p:cNvPr>
          <p:cNvPicPr>
            <a:picLocks noChangeAspect="1"/>
          </p:cNvPicPr>
          <p:nvPr/>
        </p:nvPicPr>
        <p:blipFill>
          <a:blip r:embed="rId2"/>
          <a:stretch>
            <a:fillRect/>
          </a:stretch>
        </p:blipFill>
        <p:spPr>
          <a:xfrm>
            <a:off x="6513689" y="439351"/>
            <a:ext cx="5265984" cy="2642370"/>
          </a:xfrm>
          <a:prstGeom prst="rect">
            <a:avLst/>
          </a:prstGeom>
        </p:spPr>
      </p:pic>
    </p:spTree>
    <p:extLst>
      <p:ext uri="{BB962C8B-B14F-4D97-AF65-F5344CB8AC3E}">
        <p14:creationId xmlns:p14="http://schemas.microsoft.com/office/powerpoint/2010/main" val="3341284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5D2D5-77BF-D842-B9CF-42653428DDD6}"/>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7FA7E24D-ECB5-4649-BFE3-D5925D229613}"/>
              </a:ext>
            </a:extLst>
          </p:cNvPr>
          <p:cNvSpPr>
            <a:spLocks noGrp="1"/>
          </p:cNvSpPr>
          <p:nvPr>
            <p:ph idx="1"/>
          </p:nvPr>
        </p:nvSpPr>
        <p:spPr>
          <a:xfrm>
            <a:off x="370985" y="2761489"/>
            <a:ext cx="10591610" cy="4023360"/>
          </a:xfrm>
        </p:spPr>
        <p:txBody>
          <a:bodyPr>
            <a:normAutofit/>
          </a:bodyPr>
          <a:lstStyle/>
          <a:p>
            <a:pPr marL="514350" indent="-514350">
              <a:buFont typeface="+mj-lt"/>
              <a:buAutoNum type="arabicPeriod" startAt="7"/>
            </a:pPr>
            <a:r>
              <a:rPr lang="en-US" sz="3200" dirty="0"/>
              <a:t>Why was it necessary for God to instruct Jacob to go and settle down in Egypt? What may have been Jacob’s original plan?</a:t>
            </a:r>
          </a:p>
          <a:p>
            <a:pPr marL="514350" indent="-514350">
              <a:buFont typeface="+mj-lt"/>
              <a:buAutoNum type="arabicPeriod" startAt="7"/>
            </a:pPr>
            <a:r>
              <a:rPr lang="en-US" sz="3200" dirty="0"/>
              <a:t>Where in Egypt did Jacob’s family settle?</a:t>
            </a:r>
          </a:p>
          <a:p>
            <a:pPr marL="514350" indent="-514350">
              <a:buFont typeface="+mj-lt"/>
              <a:buAutoNum type="arabicPeriod" startAt="7"/>
            </a:pPr>
            <a:r>
              <a:rPr lang="en-US" sz="3200" dirty="0"/>
              <a:t>Why do you think shepherds were “an abomination” to Egyptians? </a:t>
            </a:r>
          </a:p>
          <a:p>
            <a:pPr marL="514350" indent="-514350">
              <a:buFont typeface="+mj-lt"/>
              <a:buAutoNum type="arabicPeriod" startAt="7"/>
            </a:pPr>
            <a:r>
              <a:rPr lang="en-US" sz="3200" dirty="0"/>
              <a:t> What was Jacob’s dying wish? </a:t>
            </a:r>
          </a:p>
          <a:p>
            <a:endParaRPr lang="en-US" sz="2800" dirty="0"/>
          </a:p>
          <a:p>
            <a:endParaRPr lang="en-US" sz="2800" dirty="0"/>
          </a:p>
        </p:txBody>
      </p:sp>
    </p:spTree>
    <p:extLst>
      <p:ext uri="{BB962C8B-B14F-4D97-AF65-F5344CB8AC3E}">
        <p14:creationId xmlns:p14="http://schemas.microsoft.com/office/powerpoint/2010/main" val="221902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9FCF9-7B59-5A46-875E-73476C4389EF}"/>
              </a:ext>
            </a:extLst>
          </p:cNvPr>
          <p:cNvSpPr>
            <a:spLocks noGrp="1"/>
          </p:cNvSpPr>
          <p:nvPr>
            <p:ph type="title"/>
          </p:nvPr>
        </p:nvSpPr>
        <p:spPr>
          <a:xfrm>
            <a:off x="902034" y="579045"/>
            <a:ext cx="6124445" cy="1499616"/>
          </a:xfrm>
        </p:spPr>
        <p:txBody>
          <a:bodyPr/>
          <a:lstStyle/>
          <a:p>
            <a:r>
              <a:rPr lang="en-US" dirty="0"/>
              <a:t>Genesis 48: 11-20</a:t>
            </a:r>
          </a:p>
        </p:txBody>
      </p:sp>
      <p:sp>
        <p:nvSpPr>
          <p:cNvPr id="3" name="Content Placeholder 2">
            <a:extLst>
              <a:ext uri="{FF2B5EF4-FFF2-40B4-BE49-F238E27FC236}">
                <a16:creationId xmlns:a16="http://schemas.microsoft.com/office/drawing/2014/main" id="{39FFC02D-012C-8A4A-9AEF-C64113B2FDAD}"/>
              </a:ext>
            </a:extLst>
          </p:cNvPr>
          <p:cNvSpPr>
            <a:spLocks noGrp="1"/>
          </p:cNvSpPr>
          <p:nvPr>
            <p:ph idx="1"/>
          </p:nvPr>
        </p:nvSpPr>
        <p:spPr>
          <a:xfrm>
            <a:off x="200722" y="1798645"/>
            <a:ext cx="7527071" cy="2245728"/>
          </a:xfrm>
        </p:spPr>
        <p:txBody>
          <a:bodyPr>
            <a:normAutofit fontScale="92500" lnSpcReduction="20000"/>
          </a:bodyPr>
          <a:lstStyle/>
          <a:p>
            <a:pPr algn="just"/>
            <a:r>
              <a:rPr lang="en-US" b="1" baseline="30000" dirty="0"/>
              <a:t>11</a:t>
            </a:r>
            <a:r>
              <a:rPr lang="en-US" dirty="0"/>
              <a:t>Israel said to Joseph, “I didn’t think I would see your face, and behold, God has let me see your offspring also.” </a:t>
            </a:r>
            <a:r>
              <a:rPr lang="en-US" b="1" baseline="30000" dirty="0"/>
              <a:t>12</a:t>
            </a:r>
            <a:r>
              <a:rPr lang="en-US" dirty="0"/>
              <a:t>Joseph brought them out from between his knees, and he bowed himself with his face to the earth. </a:t>
            </a:r>
            <a:r>
              <a:rPr lang="en-US" b="1" baseline="30000" dirty="0"/>
              <a:t>13</a:t>
            </a:r>
            <a:r>
              <a:rPr lang="en-US" dirty="0"/>
              <a:t>Joseph took them both, Ephraim in his right hand toward Israel’s left hand, and Manasseh in his left hand toward Israel’s right hand, and brought them near to him. </a:t>
            </a:r>
            <a:r>
              <a:rPr lang="en-US" b="1" baseline="30000" dirty="0"/>
              <a:t>14</a:t>
            </a:r>
            <a:r>
              <a:rPr lang="en-US" dirty="0"/>
              <a:t>Israel stretched out his right hand, and laid it on Ephraim’s head, who was the younger, and his left hand on Manasseh’s head, guiding his hands knowingly, for Manasseh was the firstborn. </a:t>
            </a:r>
          </a:p>
          <a:p>
            <a:pPr marL="0" indent="0">
              <a:buNone/>
            </a:pPr>
            <a:endParaRPr lang="en-US" dirty="0"/>
          </a:p>
        </p:txBody>
      </p:sp>
      <p:pic>
        <p:nvPicPr>
          <p:cNvPr id="5" name="Picture 4" descr="A picture containing sitting, bear, holding, large&#10;&#10;Description automatically generated">
            <a:extLst>
              <a:ext uri="{FF2B5EF4-FFF2-40B4-BE49-F238E27FC236}">
                <a16:creationId xmlns:a16="http://schemas.microsoft.com/office/drawing/2014/main" id="{12422AF6-820F-4547-9597-5C221CBBB2EC}"/>
              </a:ext>
            </a:extLst>
          </p:cNvPr>
          <p:cNvPicPr>
            <a:picLocks noChangeAspect="1"/>
          </p:cNvPicPr>
          <p:nvPr/>
        </p:nvPicPr>
        <p:blipFill>
          <a:blip r:embed="rId2"/>
          <a:stretch>
            <a:fillRect/>
          </a:stretch>
        </p:blipFill>
        <p:spPr>
          <a:xfrm>
            <a:off x="7900392" y="205366"/>
            <a:ext cx="4090886" cy="3522550"/>
          </a:xfrm>
          <a:prstGeom prst="rect">
            <a:avLst/>
          </a:prstGeom>
        </p:spPr>
      </p:pic>
      <p:sp>
        <p:nvSpPr>
          <p:cNvPr id="6" name="Content Placeholder 2">
            <a:extLst>
              <a:ext uri="{FF2B5EF4-FFF2-40B4-BE49-F238E27FC236}">
                <a16:creationId xmlns:a16="http://schemas.microsoft.com/office/drawing/2014/main" id="{8D71C69A-23F0-F44E-A789-4393CD60B68B}"/>
              </a:ext>
            </a:extLst>
          </p:cNvPr>
          <p:cNvSpPr txBox="1">
            <a:spLocks/>
          </p:cNvSpPr>
          <p:nvPr/>
        </p:nvSpPr>
        <p:spPr>
          <a:xfrm>
            <a:off x="200722" y="3848941"/>
            <a:ext cx="11790556" cy="2900201"/>
          </a:xfrm>
          <a:prstGeom prst="rect">
            <a:avLst/>
          </a:prstGeom>
        </p:spPr>
        <p:txBody>
          <a:bodyPr vert="horz" lIns="45720" tIns="45720" rIns="45720" bIns="45720" rtlCol="0">
            <a:normAutofit fontScale="700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a:r>
              <a:rPr lang="en-US" sz="2900" b="1" baseline="30000" dirty="0"/>
              <a:t>15</a:t>
            </a:r>
            <a:r>
              <a:rPr lang="en-US" sz="2900" dirty="0"/>
              <a:t>He blessed Joseph, and said, “The God before whom my fathers Abraham and Isaac walked, the God who has fed me all my life long to this day, </a:t>
            </a:r>
            <a:r>
              <a:rPr lang="en-US" sz="2900" b="1" baseline="30000" dirty="0"/>
              <a:t>16</a:t>
            </a:r>
            <a:r>
              <a:rPr lang="en-US" sz="2900" dirty="0"/>
              <a:t>the angel who has redeemed me from all evil, bless the lads, and let my name be named on them, and the name of my fathers Abraham and Isaac. Let them grow into a multitude upon the earth.”</a:t>
            </a:r>
          </a:p>
          <a:p>
            <a:pPr algn="just"/>
            <a:r>
              <a:rPr lang="en-US" sz="2900" b="1" baseline="30000" dirty="0"/>
              <a:t>17</a:t>
            </a:r>
            <a:r>
              <a:rPr lang="en-US" sz="2900" dirty="0"/>
              <a:t>When Joseph saw that his father laid his right hand on the head of Ephraim, it displeased him. He held up his father’s hand, to remove it from Ephraim’s head to Manasseh’s head. </a:t>
            </a:r>
            <a:r>
              <a:rPr lang="en-US" sz="2900" b="1" baseline="30000" dirty="0"/>
              <a:t>18</a:t>
            </a:r>
            <a:r>
              <a:rPr lang="en-US" sz="2900" dirty="0"/>
              <a:t>Joseph said to his father, “Not so, my father, for this is the firstborn. Put your right hand on his head.”</a:t>
            </a:r>
          </a:p>
          <a:p>
            <a:pPr algn="just"/>
            <a:r>
              <a:rPr lang="en-US" sz="2900" b="1" baseline="30000" dirty="0"/>
              <a:t>19</a:t>
            </a:r>
            <a:r>
              <a:rPr lang="en-US" sz="2900" dirty="0"/>
              <a:t>His father refused, and said, “I know, my son, I know. He also will become a people, and he also will be great. However, his younger brother will be greater than he, and his offspring will become a multitude of nations.” </a:t>
            </a:r>
            <a:r>
              <a:rPr lang="en-US" sz="2900" b="1" baseline="30000" dirty="0"/>
              <a:t>20</a:t>
            </a:r>
            <a:r>
              <a:rPr lang="en-US" sz="2900" dirty="0"/>
              <a:t>He blessed them that day, saying, “Israel will bless in you, saying, ‘God make you as Ephraim and as Manasseh’” He set Ephraim before Manasseh.</a:t>
            </a:r>
          </a:p>
          <a:p>
            <a:endParaRPr lang="en-US" dirty="0"/>
          </a:p>
          <a:p>
            <a:endParaRPr lang="en-US" dirty="0"/>
          </a:p>
          <a:p>
            <a:pPr marL="0" indent="0">
              <a:buFont typeface="Tw Cen MT" panose="020B0602020104020603" pitchFamily="34" charset="0"/>
              <a:buNone/>
            </a:pPr>
            <a:endParaRPr lang="en-US" dirty="0"/>
          </a:p>
        </p:txBody>
      </p:sp>
    </p:spTree>
    <p:extLst>
      <p:ext uri="{BB962C8B-B14F-4D97-AF65-F5344CB8AC3E}">
        <p14:creationId xmlns:p14="http://schemas.microsoft.com/office/powerpoint/2010/main" val="594527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9FCF9-7B59-5A46-875E-73476C4389EF}"/>
              </a:ext>
            </a:extLst>
          </p:cNvPr>
          <p:cNvSpPr>
            <a:spLocks noGrp="1"/>
          </p:cNvSpPr>
          <p:nvPr>
            <p:ph type="title"/>
          </p:nvPr>
        </p:nvSpPr>
        <p:spPr>
          <a:xfrm>
            <a:off x="1056940" y="545178"/>
            <a:ext cx="5174527" cy="1588421"/>
          </a:xfrm>
        </p:spPr>
        <p:txBody>
          <a:bodyPr/>
          <a:lstStyle/>
          <a:p>
            <a:r>
              <a:rPr lang="en-US" dirty="0"/>
              <a:t>Genesis 49: 1-10</a:t>
            </a:r>
          </a:p>
        </p:txBody>
      </p:sp>
      <p:sp>
        <p:nvSpPr>
          <p:cNvPr id="3" name="Content Placeholder 2">
            <a:extLst>
              <a:ext uri="{FF2B5EF4-FFF2-40B4-BE49-F238E27FC236}">
                <a16:creationId xmlns:a16="http://schemas.microsoft.com/office/drawing/2014/main" id="{39FFC02D-012C-8A4A-9AEF-C64113B2FDAD}"/>
              </a:ext>
            </a:extLst>
          </p:cNvPr>
          <p:cNvSpPr>
            <a:spLocks noGrp="1"/>
          </p:cNvSpPr>
          <p:nvPr>
            <p:ph idx="1"/>
          </p:nvPr>
        </p:nvSpPr>
        <p:spPr>
          <a:xfrm>
            <a:off x="348343" y="1904999"/>
            <a:ext cx="7772400" cy="5301345"/>
          </a:xfrm>
        </p:spPr>
        <p:txBody>
          <a:bodyPr>
            <a:normAutofit fontScale="47500" lnSpcReduction="20000"/>
          </a:bodyPr>
          <a:lstStyle/>
          <a:p>
            <a:pPr algn="just"/>
            <a:r>
              <a:rPr lang="en-US" sz="4200" b="1" baseline="30000" dirty="0"/>
              <a:t>1</a:t>
            </a:r>
            <a:r>
              <a:rPr lang="en-US" sz="4200" dirty="0"/>
              <a:t>Jacob called to his sons, and said: “Gather yourselves together, that I may tell you that which will happen to you in the days to come. </a:t>
            </a:r>
            <a:r>
              <a:rPr lang="en-US" sz="4200" b="1" baseline="30000" dirty="0"/>
              <a:t>2</a:t>
            </a:r>
            <a:r>
              <a:rPr lang="en-US" sz="4200" dirty="0"/>
              <a:t>Assemble yourselves, and hear, you sons of Jacob. Listen to Israel, your father.</a:t>
            </a:r>
          </a:p>
          <a:p>
            <a:pPr algn="just"/>
            <a:r>
              <a:rPr lang="en-US" sz="4200" b="1" baseline="30000" dirty="0"/>
              <a:t>3</a:t>
            </a:r>
            <a:r>
              <a:rPr lang="en-US" sz="4200" dirty="0"/>
              <a:t>“Reuben, you are my firstborn, my might, and the beginning of my strength, excelling in dignity, and excelling in power. </a:t>
            </a:r>
            <a:r>
              <a:rPr lang="en-US" sz="4200" b="1" baseline="30000" dirty="0"/>
              <a:t>4</a:t>
            </a:r>
            <a:r>
              <a:rPr lang="en-US" sz="4200" dirty="0"/>
              <a:t>Boiling over like water, you shall not excel, because you went up to your father’s bed, then defiled it.</a:t>
            </a:r>
          </a:p>
          <a:p>
            <a:pPr algn="just"/>
            <a:r>
              <a:rPr lang="en-US" sz="4200" b="1" baseline="30000" dirty="0"/>
              <a:t>5</a:t>
            </a:r>
            <a:r>
              <a:rPr lang="en-US" sz="4200" dirty="0"/>
              <a:t>“Simeon and Levi are brothers. Their swords are weapons of violence. </a:t>
            </a:r>
            <a:r>
              <a:rPr lang="en-US" sz="4200" b="1" baseline="30000" dirty="0"/>
              <a:t>6</a:t>
            </a:r>
            <a:r>
              <a:rPr lang="en-US" sz="4200" dirty="0"/>
              <a:t>My soul, don’t come into their council. My glory, don’t be united to their assembly; for in their anger they killed men. In their self-will they hamstrung cattle. </a:t>
            </a:r>
            <a:r>
              <a:rPr lang="en-US" sz="4200" b="1" baseline="30000" dirty="0"/>
              <a:t>7</a:t>
            </a:r>
            <a:r>
              <a:rPr lang="en-US" sz="4200" dirty="0"/>
              <a:t>Cursed be their anger, for it was fierce; and their wrath, for it was cruel. I will divide them in Jacob, and scatter them in Israel.</a:t>
            </a:r>
          </a:p>
          <a:p>
            <a:pPr algn="just"/>
            <a:r>
              <a:rPr lang="en-US" sz="4200" b="1" baseline="30000" dirty="0"/>
              <a:t>8</a:t>
            </a:r>
            <a:r>
              <a:rPr lang="en-US" sz="4200" dirty="0"/>
              <a:t>“Judah, your brothers will praise you. Your hand will be on the neck of your enemies. Your father’s sons will bow down before you. </a:t>
            </a:r>
            <a:r>
              <a:rPr lang="en-US" sz="4200" b="1" baseline="30000" dirty="0"/>
              <a:t>9</a:t>
            </a:r>
            <a:r>
              <a:rPr lang="en-US" sz="4200" dirty="0"/>
              <a:t>Judah is a lion’s cub. From the prey, my son, you have gone up. He stooped down, he crouched as a lion, as a lioness. Who will rouse him up? </a:t>
            </a:r>
            <a:r>
              <a:rPr lang="en-US" sz="4200" b="1" baseline="30000" dirty="0"/>
              <a:t>10</a:t>
            </a:r>
            <a:r>
              <a:rPr lang="en-US" sz="4200" dirty="0"/>
              <a:t>The scepter will not depart from Judah, nor the ruler’s staff from between his feet,</a:t>
            </a:r>
            <a:br>
              <a:rPr lang="en-US" sz="4200" dirty="0"/>
            </a:br>
            <a:r>
              <a:rPr lang="en-US" sz="4200" dirty="0"/>
              <a:t>until he comes to whom it belongs. The obedience of the peoples will be to him…”</a:t>
            </a:r>
          </a:p>
          <a:p>
            <a:endParaRPr lang="en-US" dirty="0"/>
          </a:p>
          <a:p>
            <a:endParaRPr lang="en-US" dirty="0"/>
          </a:p>
          <a:p>
            <a:pPr marL="0" indent="0">
              <a:buNone/>
            </a:pPr>
            <a:endParaRPr lang="en-US" dirty="0"/>
          </a:p>
        </p:txBody>
      </p:sp>
      <p:pic>
        <p:nvPicPr>
          <p:cNvPr id="5" name="Picture 4" descr="A vintage photo of a person&#10;&#10;Description automatically generated">
            <a:extLst>
              <a:ext uri="{FF2B5EF4-FFF2-40B4-BE49-F238E27FC236}">
                <a16:creationId xmlns:a16="http://schemas.microsoft.com/office/drawing/2014/main" id="{2A3C53BF-61BF-B94C-A9D6-40F5190CCEAB}"/>
              </a:ext>
            </a:extLst>
          </p:cNvPr>
          <p:cNvPicPr>
            <a:picLocks noChangeAspect="1"/>
          </p:cNvPicPr>
          <p:nvPr/>
        </p:nvPicPr>
        <p:blipFill>
          <a:blip r:embed="rId2"/>
          <a:stretch>
            <a:fillRect/>
          </a:stretch>
        </p:blipFill>
        <p:spPr>
          <a:xfrm>
            <a:off x="8428425" y="1066799"/>
            <a:ext cx="3763575" cy="5791201"/>
          </a:xfrm>
          <a:prstGeom prst="rect">
            <a:avLst/>
          </a:prstGeom>
        </p:spPr>
      </p:pic>
    </p:spTree>
    <p:extLst>
      <p:ext uri="{BB962C8B-B14F-4D97-AF65-F5344CB8AC3E}">
        <p14:creationId xmlns:p14="http://schemas.microsoft.com/office/powerpoint/2010/main" val="4284739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5D2D5-77BF-D842-B9CF-42653428DDD6}"/>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7FA7E24D-ECB5-4649-BFE3-D5925D229613}"/>
              </a:ext>
            </a:extLst>
          </p:cNvPr>
          <p:cNvSpPr>
            <a:spLocks noGrp="1"/>
          </p:cNvSpPr>
          <p:nvPr>
            <p:ph idx="1"/>
          </p:nvPr>
        </p:nvSpPr>
        <p:spPr>
          <a:xfrm>
            <a:off x="468957" y="2547257"/>
            <a:ext cx="10591610" cy="4023360"/>
          </a:xfrm>
        </p:spPr>
        <p:txBody>
          <a:bodyPr>
            <a:normAutofit lnSpcReduction="10000"/>
          </a:bodyPr>
          <a:lstStyle/>
          <a:p>
            <a:pPr marL="514350" indent="-514350">
              <a:buFont typeface="+mj-lt"/>
              <a:buAutoNum type="arabicPeriod" startAt="11"/>
            </a:pPr>
            <a:r>
              <a:rPr lang="en-US" sz="3200" dirty="0"/>
              <a:t> Why do you think Jacob reversed the order of blessing Joseph’s sons?</a:t>
            </a:r>
          </a:p>
          <a:p>
            <a:pPr marL="514350" indent="-514350">
              <a:buFont typeface="+mj-lt"/>
              <a:buAutoNum type="arabicPeriod" startAt="11"/>
            </a:pPr>
            <a:r>
              <a:rPr lang="en-US" sz="3200" dirty="0"/>
              <a:t> Why did Jacob mean when he said that Reuben had “defiled” his father’s bed? (Gen 35:22)</a:t>
            </a:r>
          </a:p>
          <a:p>
            <a:pPr marL="514350" indent="-514350">
              <a:buFont typeface="+mj-lt"/>
              <a:buAutoNum type="arabicPeriod" startAt="11"/>
            </a:pPr>
            <a:r>
              <a:rPr lang="en-US" sz="3200" dirty="0"/>
              <a:t> Why was Jacob so critical of Simeon and Levi? (Gen 34:25)</a:t>
            </a:r>
          </a:p>
          <a:p>
            <a:pPr marL="514350" indent="-514350">
              <a:buFont typeface="+mj-lt"/>
              <a:buAutoNum type="arabicPeriod" startAt="11"/>
            </a:pPr>
            <a:r>
              <a:rPr lang="en-US" sz="3200" dirty="0"/>
              <a:t> Why did Jacob praise Judah?</a:t>
            </a:r>
          </a:p>
          <a:p>
            <a:pPr marL="514350" indent="-514350">
              <a:buFont typeface="+mj-lt"/>
              <a:buAutoNum type="arabicPeriod" startAt="11"/>
            </a:pPr>
            <a:r>
              <a:rPr lang="en-US" sz="3200" dirty="0"/>
              <a:t> What does it mean when Jacob said “the scepter will not depart from Judah”? What did he predict?</a:t>
            </a:r>
          </a:p>
          <a:p>
            <a:pPr marL="514350" indent="-514350">
              <a:buFont typeface="+mj-lt"/>
              <a:buAutoNum type="arabicPeriod" startAt="11"/>
            </a:pPr>
            <a:endParaRPr lang="en-US" sz="3200" dirty="0"/>
          </a:p>
          <a:p>
            <a:endParaRPr lang="en-US" sz="2800" dirty="0"/>
          </a:p>
          <a:p>
            <a:endParaRPr lang="en-US" sz="2800" dirty="0"/>
          </a:p>
        </p:txBody>
      </p:sp>
    </p:spTree>
    <p:extLst>
      <p:ext uri="{BB962C8B-B14F-4D97-AF65-F5344CB8AC3E}">
        <p14:creationId xmlns:p14="http://schemas.microsoft.com/office/powerpoint/2010/main" val="1826032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9FCF9-7B59-5A46-875E-73476C4389EF}"/>
              </a:ext>
            </a:extLst>
          </p:cNvPr>
          <p:cNvSpPr>
            <a:spLocks noGrp="1"/>
          </p:cNvSpPr>
          <p:nvPr>
            <p:ph type="title"/>
          </p:nvPr>
        </p:nvSpPr>
        <p:spPr>
          <a:xfrm>
            <a:off x="1056940" y="601623"/>
            <a:ext cx="5600338" cy="1499616"/>
          </a:xfrm>
        </p:spPr>
        <p:txBody>
          <a:bodyPr/>
          <a:lstStyle/>
          <a:p>
            <a:r>
              <a:rPr lang="en-US" dirty="0"/>
              <a:t>Genesis 50: 15-21</a:t>
            </a:r>
          </a:p>
        </p:txBody>
      </p:sp>
      <p:sp>
        <p:nvSpPr>
          <p:cNvPr id="3" name="Content Placeholder 2">
            <a:extLst>
              <a:ext uri="{FF2B5EF4-FFF2-40B4-BE49-F238E27FC236}">
                <a16:creationId xmlns:a16="http://schemas.microsoft.com/office/drawing/2014/main" id="{39FFC02D-012C-8A4A-9AEF-C64113B2FDAD}"/>
              </a:ext>
            </a:extLst>
          </p:cNvPr>
          <p:cNvSpPr>
            <a:spLocks noGrp="1"/>
          </p:cNvSpPr>
          <p:nvPr>
            <p:ph idx="1"/>
          </p:nvPr>
        </p:nvSpPr>
        <p:spPr>
          <a:xfrm>
            <a:off x="304800" y="2212661"/>
            <a:ext cx="6802243" cy="4805172"/>
          </a:xfrm>
        </p:spPr>
        <p:txBody>
          <a:bodyPr>
            <a:normAutofit lnSpcReduction="10000"/>
          </a:bodyPr>
          <a:lstStyle/>
          <a:p>
            <a:pPr algn="just"/>
            <a:r>
              <a:rPr lang="en-US" b="1" baseline="30000" dirty="0"/>
              <a:t>15</a:t>
            </a:r>
            <a:r>
              <a:rPr lang="en-US" dirty="0"/>
              <a:t>When Joseph’s brothers saw that their father was dead, they said, “It may be that Joseph will hate us, and willfully pay us back for all the evil which we did to him.” </a:t>
            </a:r>
            <a:r>
              <a:rPr lang="en-US" b="1" baseline="30000" dirty="0"/>
              <a:t>16</a:t>
            </a:r>
            <a:r>
              <a:rPr lang="en-US" dirty="0"/>
              <a:t>They sent a message to Joseph saying, “Your father commanded before he died, saying, </a:t>
            </a:r>
            <a:r>
              <a:rPr lang="en-US" b="1" baseline="30000" dirty="0"/>
              <a:t>17</a:t>
            </a:r>
            <a:r>
              <a:rPr lang="en-US" dirty="0"/>
              <a:t>‘You shall tell Joseph, “Now please forgive the disobedience of your brothers, and their sin, because they did evil to you.”’ Now, please forgive the disobedience of the servants of the God of your father.” Joseph wept when they spoke to him. </a:t>
            </a:r>
            <a:r>
              <a:rPr lang="en-US" b="1" baseline="30000" dirty="0"/>
              <a:t>18</a:t>
            </a:r>
            <a:r>
              <a:rPr lang="en-US" dirty="0"/>
              <a:t>His brothers also went and fell down before his face; and they said, “Behold, we are your servants.” </a:t>
            </a:r>
            <a:r>
              <a:rPr lang="en-US" b="1" baseline="30000" dirty="0"/>
              <a:t>19</a:t>
            </a:r>
            <a:r>
              <a:rPr lang="en-US" dirty="0"/>
              <a:t>Joseph said to them, “Don’t be afraid, for am I in the place of God? </a:t>
            </a:r>
            <a:r>
              <a:rPr lang="en-US" b="1" baseline="30000" dirty="0"/>
              <a:t>20</a:t>
            </a:r>
            <a:r>
              <a:rPr lang="en-US" dirty="0"/>
              <a:t>As for you, you meant evil against me, but God meant it for good to save many people alive, as is happening today. </a:t>
            </a:r>
            <a:r>
              <a:rPr lang="en-US" b="1" baseline="30000" dirty="0"/>
              <a:t>21</a:t>
            </a:r>
            <a:r>
              <a:rPr lang="en-US" dirty="0"/>
              <a:t>Now therefore don’t be afraid. I will provide for you and your little ones.” He comforted them and spoke kindly to them.</a:t>
            </a:r>
          </a:p>
          <a:p>
            <a:endParaRPr lang="en-US" dirty="0"/>
          </a:p>
          <a:p>
            <a:pPr marL="0" indent="0">
              <a:buNone/>
            </a:pPr>
            <a:endParaRPr lang="en-US" dirty="0"/>
          </a:p>
        </p:txBody>
      </p:sp>
      <p:pic>
        <p:nvPicPr>
          <p:cNvPr id="5" name="Picture 4" descr="A group of people around each other&#10;&#10;Description automatically generated">
            <a:extLst>
              <a:ext uri="{FF2B5EF4-FFF2-40B4-BE49-F238E27FC236}">
                <a16:creationId xmlns:a16="http://schemas.microsoft.com/office/drawing/2014/main" id="{96FE83DF-77AC-FA4C-9BBF-3376937DA554}"/>
              </a:ext>
            </a:extLst>
          </p:cNvPr>
          <p:cNvPicPr>
            <a:picLocks noChangeAspect="1"/>
          </p:cNvPicPr>
          <p:nvPr/>
        </p:nvPicPr>
        <p:blipFill>
          <a:blip r:embed="rId2"/>
          <a:stretch>
            <a:fillRect/>
          </a:stretch>
        </p:blipFill>
        <p:spPr>
          <a:xfrm>
            <a:off x="7359965" y="2354176"/>
            <a:ext cx="4527235" cy="4185249"/>
          </a:xfrm>
          <a:prstGeom prst="rect">
            <a:avLst/>
          </a:prstGeom>
        </p:spPr>
      </p:pic>
    </p:spTree>
    <p:extLst>
      <p:ext uri="{BB962C8B-B14F-4D97-AF65-F5344CB8AC3E}">
        <p14:creationId xmlns:p14="http://schemas.microsoft.com/office/powerpoint/2010/main" val="815776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9FCF9-7B59-5A46-875E-73476C4389EF}"/>
              </a:ext>
            </a:extLst>
          </p:cNvPr>
          <p:cNvSpPr>
            <a:spLocks noGrp="1"/>
          </p:cNvSpPr>
          <p:nvPr>
            <p:ph type="title"/>
          </p:nvPr>
        </p:nvSpPr>
        <p:spPr>
          <a:xfrm>
            <a:off x="1056940" y="601623"/>
            <a:ext cx="5264838" cy="1520688"/>
          </a:xfrm>
        </p:spPr>
        <p:txBody>
          <a:bodyPr/>
          <a:lstStyle/>
          <a:p>
            <a:r>
              <a:rPr lang="en-US" dirty="0"/>
              <a:t>Genesis 50: 22-26</a:t>
            </a:r>
          </a:p>
        </p:txBody>
      </p:sp>
      <p:sp>
        <p:nvSpPr>
          <p:cNvPr id="3" name="Content Placeholder 2">
            <a:extLst>
              <a:ext uri="{FF2B5EF4-FFF2-40B4-BE49-F238E27FC236}">
                <a16:creationId xmlns:a16="http://schemas.microsoft.com/office/drawing/2014/main" id="{39FFC02D-012C-8A4A-9AEF-C64113B2FDAD}"/>
              </a:ext>
            </a:extLst>
          </p:cNvPr>
          <p:cNvSpPr>
            <a:spLocks noGrp="1"/>
          </p:cNvSpPr>
          <p:nvPr>
            <p:ph idx="1"/>
          </p:nvPr>
        </p:nvSpPr>
        <p:spPr>
          <a:xfrm>
            <a:off x="334537" y="2329485"/>
            <a:ext cx="6568069" cy="2854712"/>
          </a:xfrm>
        </p:spPr>
        <p:txBody>
          <a:bodyPr>
            <a:normAutofit/>
          </a:bodyPr>
          <a:lstStyle/>
          <a:p>
            <a:pPr algn="just"/>
            <a:r>
              <a:rPr lang="en-US" sz="2400" b="1" baseline="30000" dirty="0"/>
              <a:t>22</a:t>
            </a:r>
            <a:r>
              <a:rPr lang="en-US" sz="2400" dirty="0"/>
              <a:t>Joseph lived in Egypt, he, and his father’s house. Joseph lived one hundred ten years. </a:t>
            </a:r>
            <a:r>
              <a:rPr lang="en-US" sz="2400" b="1" baseline="30000" dirty="0"/>
              <a:t>23</a:t>
            </a:r>
            <a:r>
              <a:rPr lang="en-US" sz="2400" dirty="0"/>
              <a:t>Joseph saw Ephraim’s children to the third generation. The children also of Machir, the son of Manasseh, were born on Joseph’s knees. </a:t>
            </a:r>
            <a:r>
              <a:rPr lang="en-US" sz="2400" b="1" baseline="30000" dirty="0"/>
              <a:t>24</a:t>
            </a:r>
            <a:r>
              <a:rPr lang="en-US" sz="2400" dirty="0"/>
              <a:t>Joseph said to his brothers, “I am dying, but God will surely visit you, and bring you up out of this land to the land which he swore to Abraham, to Isaac, and to Jacob.”</a:t>
            </a:r>
          </a:p>
          <a:p>
            <a:endParaRPr lang="en-US" dirty="0"/>
          </a:p>
          <a:p>
            <a:pPr marL="0" indent="0">
              <a:buNone/>
            </a:pPr>
            <a:endParaRPr lang="en-US" dirty="0"/>
          </a:p>
        </p:txBody>
      </p:sp>
      <p:pic>
        <p:nvPicPr>
          <p:cNvPr id="9" name="Picture 8" descr="A picture containing fabric, rug&#10;&#10;Description automatically generated">
            <a:extLst>
              <a:ext uri="{FF2B5EF4-FFF2-40B4-BE49-F238E27FC236}">
                <a16:creationId xmlns:a16="http://schemas.microsoft.com/office/drawing/2014/main" id="{C3EA531C-6344-164E-AA25-01D5C307D913}"/>
              </a:ext>
            </a:extLst>
          </p:cNvPr>
          <p:cNvPicPr>
            <a:picLocks noChangeAspect="1"/>
          </p:cNvPicPr>
          <p:nvPr/>
        </p:nvPicPr>
        <p:blipFill>
          <a:blip r:embed="rId2"/>
          <a:stretch>
            <a:fillRect/>
          </a:stretch>
        </p:blipFill>
        <p:spPr>
          <a:xfrm>
            <a:off x="7097486" y="1712063"/>
            <a:ext cx="4834319" cy="3244494"/>
          </a:xfrm>
          <a:prstGeom prst="rect">
            <a:avLst/>
          </a:prstGeom>
        </p:spPr>
      </p:pic>
      <p:sp>
        <p:nvSpPr>
          <p:cNvPr id="5" name="Content Placeholder 2">
            <a:extLst>
              <a:ext uri="{FF2B5EF4-FFF2-40B4-BE49-F238E27FC236}">
                <a16:creationId xmlns:a16="http://schemas.microsoft.com/office/drawing/2014/main" id="{47E0A9EF-7413-B94E-8A80-2145B5903F6D}"/>
              </a:ext>
            </a:extLst>
          </p:cNvPr>
          <p:cNvSpPr txBox="1">
            <a:spLocks/>
          </p:cNvSpPr>
          <p:nvPr/>
        </p:nvSpPr>
        <p:spPr>
          <a:xfrm>
            <a:off x="256477" y="5097112"/>
            <a:ext cx="11675327" cy="1310650"/>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a:r>
              <a:rPr lang="en-US" sz="2400" b="1" baseline="30000" dirty="0"/>
              <a:t>25</a:t>
            </a:r>
            <a:r>
              <a:rPr lang="en-US" sz="2400" dirty="0"/>
              <a:t>Joseph took an oath from the children of Israel, saying, “God will surely visit you, and you shall carry up my bones from here.” </a:t>
            </a:r>
            <a:r>
              <a:rPr lang="en-US" sz="2400" b="1" baseline="30000" dirty="0"/>
              <a:t>26</a:t>
            </a:r>
            <a:r>
              <a:rPr lang="en-US" sz="2400" dirty="0"/>
              <a:t>So Joseph died, being one hundred ten years old, and they embalmed him and he was put in a coffin in Egypt.</a:t>
            </a:r>
          </a:p>
          <a:p>
            <a:endParaRPr lang="en-US" dirty="0"/>
          </a:p>
          <a:p>
            <a:pPr marL="0" indent="0">
              <a:buFont typeface="Tw Cen MT" panose="020B0602020104020603" pitchFamily="34" charset="0"/>
              <a:buNone/>
            </a:pPr>
            <a:endParaRPr lang="en-US" dirty="0"/>
          </a:p>
        </p:txBody>
      </p:sp>
    </p:spTree>
    <p:extLst>
      <p:ext uri="{BB962C8B-B14F-4D97-AF65-F5344CB8AC3E}">
        <p14:creationId xmlns:p14="http://schemas.microsoft.com/office/powerpoint/2010/main" val="36940246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9FCF9-7B59-5A46-875E-73476C4389EF}"/>
              </a:ext>
            </a:extLst>
          </p:cNvPr>
          <p:cNvSpPr>
            <a:spLocks noGrp="1"/>
          </p:cNvSpPr>
          <p:nvPr>
            <p:ph type="title"/>
          </p:nvPr>
        </p:nvSpPr>
        <p:spPr>
          <a:xfrm>
            <a:off x="1056940" y="601623"/>
            <a:ext cx="5360410" cy="1498110"/>
          </a:xfrm>
        </p:spPr>
        <p:txBody>
          <a:bodyPr/>
          <a:lstStyle/>
          <a:p>
            <a:r>
              <a:rPr lang="en-US" dirty="0"/>
              <a:t>Genesis 44: 14-17</a:t>
            </a:r>
          </a:p>
        </p:txBody>
      </p:sp>
      <p:sp>
        <p:nvSpPr>
          <p:cNvPr id="3" name="Content Placeholder 2">
            <a:extLst>
              <a:ext uri="{FF2B5EF4-FFF2-40B4-BE49-F238E27FC236}">
                <a16:creationId xmlns:a16="http://schemas.microsoft.com/office/drawing/2014/main" id="{39FFC02D-012C-8A4A-9AEF-C64113B2FDAD}"/>
              </a:ext>
            </a:extLst>
          </p:cNvPr>
          <p:cNvSpPr>
            <a:spLocks noGrp="1"/>
          </p:cNvSpPr>
          <p:nvPr>
            <p:ph idx="1"/>
          </p:nvPr>
        </p:nvSpPr>
        <p:spPr>
          <a:xfrm>
            <a:off x="280110" y="5578929"/>
            <a:ext cx="11149920" cy="943887"/>
          </a:xfrm>
        </p:spPr>
        <p:txBody>
          <a:bodyPr>
            <a:normAutofit/>
          </a:bodyPr>
          <a:lstStyle/>
          <a:p>
            <a:pPr algn="just"/>
            <a:r>
              <a:rPr lang="en-US" sz="2400" b="1" baseline="30000" dirty="0"/>
              <a:t>17</a:t>
            </a:r>
            <a:r>
              <a:rPr lang="en-US" sz="2400" dirty="0"/>
              <a:t>He said, “Far be it from me that I should do so. The man in whose hand the cup is found, he will be my slave; but as for you, go up in peace to your father.”</a:t>
            </a:r>
          </a:p>
          <a:p>
            <a:endParaRPr lang="en-US" dirty="0"/>
          </a:p>
          <a:p>
            <a:pPr marL="0" indent="0">
              <a:buNone/>
            </a:pPr>
            <a:endParaRPr lang="en-US" dirty="0"/>
          </a:p>
        </p:txBody>
      </p:sp>
      <p:sp>
        <p:nvSpPr>
          <p:cNvPr id="7" name="Content Placeholder 2">
            <a:extLst>
              <a:ext uri="{FF2B5EF4-FFF2-40B4-BE49-F238E27FC236}">
                <a16:creationId xmlns:a16="http://schemas.microsoft.com/office/drawing/2014/main" id="{9D2AF842-A73C-984C-B8C3-25B3E81AA110}"/>
              </a:ext>
            </a:extLst>
          </p:cNvPr>
          <p:cNvSpPr txBox="1">
            <a:spLocks/>
          </p:cNvSpPr>
          <p:nvPr/>
        </p:nvSpPr>
        <p:spPr>
          <a:xfrm>
            <a:off x="280110" y="2356345"/>
            <a:ext cx="5998528" cy="3405368"/>
          </a:xfrm>
          <a:prstGeom prst="rect">
            <a:avLst/>
          </a:prstGeom>
        </p:spPr>
        <p:txBody>
          <a:bodyPr vert="horz" lIns="45720" tIns="45720" rIns="45720" bIns="45720" rtlCol="0">
            <a:normAutofit fontScale="92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a:r>
              <a:rPr lang="en-US" sz="2600" b="1" baseline="30000" dirty="0"/>
              <a:t>14</a:t>
            </a:r>
            <a:r>
              <a:rPr lang="en-US" sz="2600" dirty="0"/>
              <a:t>Judah and his brothers came to Joseph’s house and he was still there. They fell on the ground before him. </a:t>
            </a:r>
            <a:r>
              <a:rPr lang="en-US" sz="2600" b="1" baseline="30000" dirty="0"/>
              <a:t>15</a:t>
            </a:r>
            <a:r>
              <a:rPr lang="en-US" sz="2600" dirty="0"/>
              <a:t>Joseph said to them, “What deed is this that you have done? Don’t you know that such a man as I can indeed do divination?”</a:t>
            </a:r>
          </a:p>
          <a:p>
            <a:pPr algn="just"/>
            <a:r>
              <a:rPr lang="en-US" sz="2600" b="1" baseline="30000" dirty="0"/>
              <a:t>16</a:t>
            </a:r>
            <a:r>
              <a:rPr lang="en-US" sz="2600" dirty="0"/>
              <a:t>Judah said, “What will we tell my lord? What will we speak? How will we clear ourselves? God has found out the iniquity of your servants. Behold, we are my lord’s slaves, both we and he also in whose hand the cup is found.”</a:t>
            </a:r>
          </a:p>
          <a:p>
            <a:endParaRPr lang="en-US" dirty="0"/>
          </a:p>
          <a:p>
            <a:endParaRPr lang="en-US" dirty="0"/>
          </a:p>
        </p:txBody>
      </p:sp>
      <p:pic>
        <p:nvPicPr>
          <p:cNvPr id="5" name="Picture 4" descr="A picture containing table, yellow, man, sitting&#10;&#10;Description automatically generated">
            <a:extLst>
              <a:ext uri="{FF2B5EF4-FFF2-40B4-BE49-F238E27FC236}">
                <a16:creationId xmlns:a16="http://schemas.microsoft.com/office/drawing/2014/main" id="{2AC6D0B0-7104-D446-841C-7A4FA262F1C1}"/>
              </a:ext>
            </a:extLst>
          </p:cNvPr>
          <p:cNvPicPr>
            <a:picLocks noChangeAspect="1"/>
          </p:cNvPicPr>
          <p:nvPr/>
        </p:nvPicPr>
        <p:blipFill>
          <a:blip r:embed="rId2"/>
          <a:stretch>
            <a:fillRect/>
          </a:stretch>
        </p:blipFill>
        <p:spPr>
          <a:xfrm>
            <a:off x="6536152" y="1668282"/>
            <a:ext cx="4976401" cy="3521436"/>
          </a:xfrm>
          <a:prstGeom prst="rect">
            <a:avLst/>
          </a:prstGeom>
        </p:spPr>
      </p:pic>
      <p:sp>
        <p:nvSpPr>
          <p:cNvPr id="8" name="TextBox 7">
            <a:extLst>
              <a:ext uri="{FF2B5EF4-FFF2-40B4-BE49-F238E27FC236}">
                <a16:creationId xmlns:a16="http://schemas.microsoft.com/office/drawing/2014/main" id="{BFD0075D-3BBC-734A-A48B-BA9C1D8F77B7}"/>
              </a:ext>
            </a:extLst>
          </p:cNvPr>
          <p:cNvSpPr txBox="1"/>
          <p:nvPr/>
        </p:nvSpPr>
        <p:spPr>
          <a:xfrm>
            <a:off x="6417350" y="5147478"/>
            <a:ext cx="2985176" cy="307777"/>
          </a:xfrm>
          <a:prstGeom prst="rect">
            <a:avLst/>
          </a:prstGeom>
          <a:noFill/>
        </p:spPr>
        <p:txBody>
          <a:bodyPr wrap="none" rtlCol="0">
            <a:spAutoFit/>
          </a:bodyPr>
          <a:lstStyle/>
          <a:p>
            <a:pPr algn="just"/>
            <a:r>
              <a:rPr lang="en-US" sz="1400" dirty="0"/>
              <a:t>Downloaded from </a:t>
            </a:r>
            <a:r>
              <a:rPr lang="en-US" sz="1400" dirty="0" err="1"/>
              <a:t>FreeBibleimages.org</a:t>
            </a:r>
            <a:endParaRPr lang="en-US" sz="1400" dirty="0"/>
          </a:p>
        </p:txBody>
      </p:sp>
    </p:spTree>
    <p:extLst>
      <p:ext uri="{BB962C8B-B14F-4D97-AF65-F5344CB8AC3E}">
        <p14:creationId xmlns:p14="http://schemas.microsoft.com/office/powerpoint/2010/main" val="3627638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5D2D5-77BF-D842-B9CF-42653428DDD6}"/>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7FA7E24D-ECB5-4649-BFE3-D5925D229613}"/>
              </a:ext>
            </a:extLst>
          </p:cNvPr>
          <p:cNvSpPr>
            <a:spLocks noGrp="1"/>
          </p:cNvSpPr>
          <p:nvPr>
            <p:ph idx="1"/>
          </p:nvPr>
        </p:nvSpPr>
        <p:spPr>
          <a:xfrm>
            <a:off x="458072" y="2166257"/>
            <a:ext cx="10591610" cy="4023360"/>
          </a:xfrm>
        </p:spPr>
        <p:txBody>
          <a:bodyPr>
            <a:normAutofit/>
          </a:bodyPr>
          <a:lstStyle/>
          <a:p>
            <a:pPr marL="514350" indent="-514350" algn="just">
              <a:buFont typeface="+mj-lt"/>
              <a:buAutoNum type="arabicPeriod" startAt="16"/>
            </a:pPr>
            <a:r>
              <a:rPr lang="en-US" sz="3200" dirty="0"/>
              <a:t> Why were Joseph’s brothers so worried after the death of their father?</a:t>
            </a:r>
          </a:p>
          <a:p>
            <a:pPr marL="514350" indent="-514350" algn="just">
              <a:buFont typeface="+mj-lt"/>
              <a:buAutoNum type="arabicPeriod" startAt="16"/>
            </a:pPr>
            <a:endParaRPr lang="en-US" sz="3200" dirty="0"/>
          </a:p>
          <a:p>
            <a:pPr marL="514350" indent="-514350" algn="just">
              <a:buFont typeface="+mj-lt"/>
              <a:buAutoNum type="arabicPeriod" startAt="16"/>
            </a:pPr>
            <a:r>
              <a:rPr lang="en-US" sz="3200" dirty="0"/>
              <a:t> Joseph said from his deathbed: </a:t>
            </a:r>
            <a:r>
              <a:rPr lang="en-US" sz="3200" i="1" dirty="0"/>
              <a:t>God will surely visit you, and bring you up out of this land to the land which he swore to Abraham, to Isaac, and to Jacob </a:t>
            </a:r>
            <a:r>
              <a:rPr lang="en-US" sz="3200" dirty="0"/>
              <a:t>(Gen 50:24). How long did they have to wait for God to ”visit” them?</a:t>
            </a:r>
            <a:endParaRPr lang="en-US" sz="2800" dirty="0"/>
          </a:p>
          <a:p>
            <a:endParaRPr lang="en-US" sz="2800" dirty="0"/>
          </a:p>
        </p:txBody>
      </p:sp>
    </p:spTree>
    <p:extLst>
      <p:ext uri="{BB962C8B-B14F-4D97-AF65-F5344CB8AC3E}">
        <p14:creationId xmlns:p14="http://schemas.microsoft.com/office/powerpoint/2010/main" val="361332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5D2D5-77BF-D842-B9CF-42653428DDD6}"/>
              </a:ext>
            </a:extLst>
          </p:cNvPr>
          <p:cNvSpPr>
            <a:spLocks noGrp="1"/>
          </p:cNvSpPr>
          <p:nvPr>
            <p:ph type="title"/>
          </p:nvPr>
        </p:nvSpPr>
        <p:spPr/>
        <p:txBody>
          <a:bodyPr/>
          <a:lstStyle/>
          <a:p>
            <a:r>
              <a:rPr lang="en-US" dirty="0"/>
              <a:t>Acknowledgments:</a:t>
            </a:r>
          </a:p>
        </p:txBody>
      </p:sp>
      <p:sp>
        <p:nvSpPr>
          <p:cNvPr id="6" name="Content Placeholder 2">
            <a:extLst>
              <a:ext uri="{FF2B5EF4-FFF2-40B4-BE49-F238E27FC236}">
                <a16:creationId xmlns:a16="http://schemas.microsoft.com/office/drawing/2014/main" id="{5D509457-7368-A34B-B488-6063B1F74FB4}"/>
              </a:ext>
            </a:extLst>
          </p:cNvPr>
          <p:cNvSpPr>
            <a:spLocks noGrp="1"/>
          </p:cNvSpPr>
          <p:nvPr>
            <p:ph idx="1"/>
          </p:nvPr>
        </p:nvSpPr>
        <p:spPr>
          <a:xfrm>
            <a:off x="497978" y="2336216"/>
            <a:ext cx="11029993" cy="4023360"/>
          </a:xfrm>
        </p:spPr>
        <p:txBody>
          <a:bodyPr>
            <a:normAutofit/>
          </a:bodyPr>
          <a:lstStyle/>
          <a:p>
            <a:pPr>
              <a:buFont typeface="Arial" panose="020B0604020202020204" pitchFamily="34" charset="0"/>
              <a:buChar char="•"/>
            </a:pPr>
            <a:r>
              <a:rPr lang="en-US" sz="3600" dirty="0"/>
              <a:t>  </a:t>
            </a:r>
            <a:r>
              <a:rPr lang="en-US" sz="3200" dirty="0"/>
              <a:t>Scripture verses were taken from the World English Bible and edited for clarity.</a:t>
            </a:r>
            <a:endParaRPr lang="en-US" sz="3200" baseline="30000" dirty="0"/>
          </a:p>
          <a:p>
            <a:pPr>
              <a:buFont typeface="Arial" panose="020B0604020202020204" pitchFamily="34" charset="0"/>
              <a:buChar char="•"/>
            </a:pPr>
            <a:r>
              <a:rPr lang="en-US" sz="3200" dirty="0"/>
              <a:t> Unless otherwise indicated, all images were downloaded  from Wikimedia.</a:t>
            </a:r>
          </a:p>
          <a:p>
            <a:pPr>
              <a:buFont typeface="Arial" panose="020B0604020202020204" pitchFamily="34" charset="0"/>
              <a:buChar char="•"/>
            </a:pPr>
            <a:r>
              <a:rPr lang="en-US" sz="3200" dirty="0"/>
              <a:t> Most of the questions are derived from commentary from  “The Rational Bible: Genesis” by Dennis Prager.</a:t>
            </a:r>
          </a:p>
        </p:txBody>
      </p:sp>
    </p:spTree>
    <p:extLst>
      <p:ext uri="{BB962C8B-B14F-4D97-AF65-F5344CB8AC3E}">
        <p14:creationId xmlns:p14="http://schemas.microsoft.com/office/powerpoint/2010/main" val="1413244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9FCF9-7B59-5A46-875E-73476C4389EF}"/>
              </a:ext>
            </a:extLst>
          </p:cNvPr>
          <p:cNvSpPr>
            <a:spLocks noGrp="1"/>
          </p:cNvSpPr>
          <p:nvPr>
            <p:ph type="title"/>
          </p:nvPr>
        </p:nvSpPr>
        <p:spPr>
          <a:xfrm>
            <a:off x="1056940" y="601623"/>
            <a:ext cx="7500038" cy="1499616"/>
          </a:xfrm>
        </p:spPr>
        <p:txBody>
          <a:bodyPr/>
          <a:lstStyle/>
          <a:p>
            <a:r>
              <a:rPr lang="en-US" dirty="0"/>
              <a:t>Genesis 44: 18, 27-30, 33-34</a:t>
            </a:r>
          </a:p>
        </p:txBody>
      </p:sp>
      <p:sp>
        <p:nvSpPr>
          <p:cNvPr id="3" name="Content Placeholder 2">
            <a:extLst>
              <a:ext uri="{FF2B5EF4-FFF2-40B4-BE49-F238E27FC236}">
                <a16:creationId xmlns:a16="http://schemas.microsoft.com/office/drawing/2014/main" id="{39FFC02D-012C-8A4A-9AEF-C64113B2FDAD}"/>
              </a:ext>
            </a:extLst>
          </p:cNvPr>
          <p:cNvSpPr>
            <a:spLocks noGrp="1"/>
          </p:cNvSpPr>
          <p:nvPr>
            <p:ph idx="1"/>
          </p:nvPr>
        </p:nvSpPr>
        <p:spPr>
          <a:xfrm>
            <a:off x="265323" y="2052828"/>
            <a:ext cx="7105634" cy="4805172"/>
          </a:xfrm>
        </p:spPr>
        <p:txBody>
          <a:bodyPr>
            <a:normAutofit/>
          </a:bodyPr>
          <a:lstStyle/>
          <a:p>
            <a:pPr algn="just"/>
            <a:r>
              <a:rPr lang="en-US" b="1" baseline="30000" dirty="0"/>
              <a:t>18</a:t>
            </a:r>
            <a:r>
              <a:rPr lang="en-US" dirty="0"/>
              <a:t>Then Judah came near to him, and said “Oh, my lord, please let your servant speak a word in my lord’s ears, and don’t let your anger burn against your servant; for you are even as Pharaoh... </a:t>
            </a:r>
            <a:r>
              <a:rPr lang="en-US" b="1" baseline="30000" dirty="0"/>
              <a:t>27</a:t>
            </a:r>
            <a:r>
              <a:rPr lang="en-US" dirty="0"/>
              <a:t>Your servant, my father, said to us, ‘You know that my wife bore me two sons. </a:t>
            </a:r>
            <a:r>
              <a:rPr lang="en-US" b="1" baseline="30000" dirty="0"/>
              <a:t>28</a:t>
            </a:r>
            <a:r>
              <a:rPr lang="en-US" dirty="0"/>
              <a:t>One went out from me, and I said, “Surely he is torn in pieces;” and I haven’t seen him since. </a:t>
            </a:r>
            <a:r>
              <a:rPr lang="en-US" b="1" baseline="30000" dirty="0"/>
              <a:t>29</a:t>
            </a:r>
            <a:r>
              <a:rPr lang="en-US" dirty="0"/>
              <a:t>If you take this one also from me, and harm happens to him, you will bring down my gray hairs with sorrow. </a:t>
            </a:r>
            <a:r>
              <a:rPr lang="en-US" b="1" baseline="30000" dirty="0"/>
              <a:t>30</a:t>
            </a:r>
            <a:r>
              <a:rPr lang="en-US" dirty="0"/>
              <a:t>Now therefore when I come to your servant my father, and the boy is not with us; since his life is bound up in the boy’s life…</a:t>
            </a:r>
          </a:p>
          <a:p>
            <a:pPr algn="just"/>
            <a:r>
              <a:rPr lang="en-US" b="1" baseline="30000" dirty="0"/>
              <a:t>33</a:t>
            </a:r>
            <a:r>
              <a:rPr lang="en-US" dirty="0"/>
              <a:t>Now therefore, please let your servant stay instead of the boy, my lord’s slave; and let the boy go up with his brothers. </a:t>
            </a:r>
            <a:r>
              <a:rPr lang="en-US" b="1" baseline="30000" dirty="0"/>
              <a:t>34</a:t>
            </a:r>
            <a:r>
              <a:rPr lang="en-US" dirty="0"/>
              <a:t>For how will I go up to my father, if the boy isn’t with me?—lest I see the evil that will come on my father.”</a:t>
            </a:r>
          </a:p>
          <a:p>
            <a:endParaRPr lang="en-US" dirty="0"/>
          </a:p>
          <a:p>
            <a:endParaRPr lang="en-US" dirty="0"/>
          </a:p>
          <a:p>
            <a:pPr marL="0" indent="0">
              <a:buNone/>
            </a:pPr>
            <a:endParaRPr lang="en-US" dirty="0"/>
          </a:p>
        </p:txBody>
      </p:sp>
      <p:pic>
        <p:nvPicPr>
          <p:cNvPr id="5" name="Picture 4" descr="A group of people posing for the camera&#10;&#10;Description automatically generated">
            <a:extLst>
              <a:ext uri="{FF2B5EF4-FFF2-40B4-BE49-F238E27FC236}">
                <a16:creationId xmlns:a16="http://schemas.microsoft.com/office/drawing/2014/main" id="{8F81EF7D-FE62-C743-9534-05FAF342BFE1}"/>
              </a:ext>
            </a:extLst>
          </p:cNvPr>
          <p:cNvPicPr>
            <a:picLocks noChangeAspect="1"/>
          </p:cNvPicPr>
          <p:nvPr/>
        </p:nvPicPr>
        <p:blipFill>
          <a:blip r:embed="rId2"/>
          <a:stretch>
            <a:fillRect/>
          </a:stretch>
        </p:blipFill>
        <p:spPr>
          <a:xfrm>
            <a:off x="7630627" y="2101239"/>
            <a:ext cx="4115059" cy="4343104"/>
          </a:xfrm>
          <a:prstGeom prst="rect">
            <a:avLst/>
          </a:prstGeom>
        </p:spPr>
      </p:pic>
      <p:sp>
        <p:nvSpPr>
          <p:cNvPr id="7" name="TextBox 6">
            <a:extLst>
              <a:ext uri="{FF2B5EF4-FFF2-40B4-BE49-F238E27FC236}">
                <a16:creationId xmlns:a16="http://schemas.microsoft.com/office/drawing/2014/main" id="{D61360FA-F044-4E42-8176-06F62BF3719F}"/>
              </a:ext>
            </a:extLst>
          </p:cNvPr>
          <p:cNvSpPr txBox="1"/>
          <p:nvPr/>
        </p:nvSpPr>
        <p:spPr>
          <a:xfrm>
            <a:off x="7532256" y="6400799"/>
            <a:ext cx="2985176" cy="307777"/>
          </a:xfrm>
          <a:prstGeom prst="rect">
            <a:avLst/>
          </a:prstGeom>
          <a:noFill/>
        </p:spPr>
        <p:txBody>
          <a:bodyPr wrap="none" rtlCol="0">
            <a:spAutoFit/>
          </a:bodyPr>
          <a:lstStyle/>
          <a:p>
            <a:pPr algn="just"/>
            <a:r>
              <a:rPr lang="en-US" sz="1400" dirty="0"/>
              <a:t>Downloaded from </a:t>
            </a:r>
            <a:r>
              <a:rPr lang="en-US" sz="1400" dirty="0" err="1"/>
              <a:t>FreeBibleimages.org</a:t>
            </a:r>
            <a:endParaRPr lang="en-US" sz="1400" dirty="0"/>
          </a:p>
        </p:txBody>
      </p:sp>
    </p:spTree>
    <p:extLst>
      <p:ext uri="{BB962C8B-B14F-4D97-AF65-F5344CB8AC3E}">
        <p14:creationId xmlns:p14="http://schemas.microsoft.com/office/powerpoint/2010/main" val="2298127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9FCF9-7B59-5A46-875E-73476C4389EF}"/>
              </a:ext>
            </a:extLst>
          </p:cNvPr>
          <p:cNvSpPr>
            <a:spLocks noGrp="1"/>
          </p:cNvSpPr>
          <p:nvPr>
            <p:ph type="title"/>
          </p:nvPr>
        </p:nvSpPr>
        <p:spPr>
          <a:xfrm>
            <a:off x="1056940" y="601623"/>
            <a:ext cx="4937460" cy="1451205"/>
          </a:xfrm>
        </p:spPr>
        <p:txBody>
          <a:bodyPr/>
          <a:lstStyle/>
          <a:p>
            <a:r>
              <a:rPr lang="en-US" dirty="0"/>
              <a:t>Genesis 45: 1-7</a:t>
            </a:r>
          </a:p>
        </p:txBody>
      </p:sp>
      <p:sp>
        <p:nvSpPr>
          <p:cNvPr id="3" name="Content Placeholder 2">
            <a:extLst>
              <a:ext uri="{FF2B5EF4-FFF2-40B4-BE49-F238E27FC236}">
                <a16:creationId xmlns:a16="http://schemas.microsoft.com/office/drawing/2014/main" id="{39FFC02D-012C-8A4A-9AEF-C64113B2FDAD}"/>
              </a:ext>
            </a:extLst>
          </p:cNvPr>
          <p:cNvSpPr>
            <a:spLocks noGrp="1"/>
          </p:cNvSpPr>
          <p:nvPr>
            <p:ph idx="1"/>
          </p:nvPr>
        </p:nvSpPr>
        <p:spPr>
          <a:xfrm>
            <a:off x="272077" y="2052828"/>
            <a:ext cx="6864703" cy="4805172"/>
          </a:xfrm>
        </p:spPr>
        <p:txBody>
          <a:bodyPr>
            <a:normAutofit fontScale="92500"/>
          </a:bodyPr>
          <a:lstStyle/>
          <a:p>
            <a:pPr algn="just"/>
            <a:r>
              <a:rPr lang="en-US" sz="2300" b="1" baseline="30000" dirty="0"/>
              <a:t>1</a:t>
            </a:r>
            <a:r>
              <a:rPr lang="en-US" dirty="0"/>
              <a:t>Then Joseph couldn’t control himself before all those who stood before him and he called out, “Cause everyone to go out from me!” No one else stood with him while Joseph made himself known to his brothers. </a:t>
            </a:r>
            <a:r>
              <a:rPr lang="en-US" b="1" baseline="30000" dirty="0"/>
              <a:t>2</a:t>
            </a:r>
            <a:r>
              <a:rPr lang="en-US" dirty="0"/>
              <a:t>He wept aloud. The Egyptians heard and the house of Pharaoh heard. </a:t>
            </a:r>
            <a:r>
              <a:rPr lang="en-US" b="1" baseline="30000" dirty="0"/>
              <a:t>3</a:t>
            </a:r>
            <a:r>
              <a:rPr lang="en-US" dirty="0"/>
              <a:t>Joseph said to his brothers, “I am Joseph! Does my father still live?”</a:t>
            </a:r>
          </a:p>
          <a:p>
            <a:pPr algn="just"/>
            <a:r>
              <a:rPr lang="en-US" dirty="0"/>
              <a:t>His brothers couldn’t answer him; for they were terrified at his presence. </a:t>
            </a:r>
            <a:r>
              <a:rPr lang="en-US" b="1" baseline="30000" dirty="0"/>
              <a:t>4</a:t>
            </a:r>
            <a:r>
              <a:rPr lang="en-US" dirty="0"/>
              <a:t>Joseph said to his brothers, “Come near to me, please.”</a:t>
            </a:r>
          </a:p>
          <a:p>
            <a:pPr algn="just"/>
            <a:r>
              <a:rPr lang="en-US" dirty="0"/>
              <a:t>They came near. He said, “I am Joseph, your brother, whom you sold into Egypt. </a:t>
            </a:r>
            <a:r>
              <a:rPr lang="en-US" b="1" baseline="30000" dirty="0"/>
              <a:t>5</a:t>
            </a:r>
            <a:r>
              <a:rPr lang="en-US" dirty="0"/>
              <a:t>Now don’t be grieved nor angry with yourselves that you sold me here, for God sent me before you to preserve life. </a:t>
            </a:r>
            <a:r>
              <a:rPr lang="en-US" b="1" baseline="30000" dirty="0"/>
              <a:t>6</a:t>
            </a:r>
            <a:r>
              <a:rPr lang="en-US" dirty="0"/>
              <a:t>For these two years the famine has been in the land, and there are yet five years in which there will be no plowing and no harvest. </a:t>
            </a:r>
            <a:r>
              <a:rPr lang="en-US" b="1" baseline="30000" dirty="0"/>
              <a:t>7</a:t>
            </a:r>
            <a:r>
              <a:rPr lang="en-US" dirty="0"/>
              <a:t>God sent me before you to preserve for you a remnant in the earth, and to save you alive by a great deliverance.</a:t>
            </a:r>
          </a:p>
          <a:p>
            <a:endParaRPr lang="en-US" dirty="0"/>
          </a:p>
          <a:p>
            <a:endParaRPr lang="en-US" dirty="0"/>
          </a:p>
          <a:p>
            <a:pPr marL="0" indent="0">
              <a:buNone/>
            </a:pPr>
            <a:endParaRPr lang="en-US" dirty="0"/>
          </a:p>
        </p:txBody>
      </p:sp>
      <p:pic>
        <p:nvPicPr>
          <p:cNvPr id="6" name="Picture 5" descr="An old photo of a group of people posing for the camera&#10;&#10;Description automatically generated">
            <a:extLst>
              <a:ext uri="{FF2B5EF4-FFF2-40B4-BE49-F238E27FC236}">
                <a16:creationId xmlns:a16="http://schemas.microsoft.com/office/drawing/2014/main" id="{C66348CB-9ABB-464A-BAA5-B63721B80834}"/>
              </a:ext>
            </a:extLst>
          </p:cNvPr>
          <p:cNvPicPr>
            <a:picLocks noChangeAspect="1"/>
          </p:cNvPicPr>
          <p:nvPr/>
        </p:nvPicPr>
        <p:blipFill>
          <a:blip r:embed="rId2"/>
          <a:stretch>
            <a:fillRect/>
          </a:stretch>
        </p:blipFill>
        <p:spPr>
          <a:xfrm>
            <a:off x="7359804" y="2101240"/>
            <a:ext cx="4560119" cy="4528858"/>
          </a:xfrm>
          <a:prstGeom prst="rect">
            <a:avLst/>
          </a:prstGeom>
        </p:spPr>
      </p:pic>
    </p:spTree>
    <p:extLst>
      <p:ext uri="{BB962C8B-B14F-4D97-AF65-F5344CB8AC3E}">
        <p14:creationId xmlns:p14="http://schemas.microsoft.com/office/powerpoint/2010/main" val="2354157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5D2D5-77BF-D842-B9CF-42653428DDD6}"/>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7FA7E24D-ECB5-4649-BFE3-D5925D229613}"/>
              </a:ext>
            </a:extLst>
          </p:cNvPr>
          <p:cNvSpPr>
            <a:spLocks noGrp="1"/>
          </p:cNvSpPr>
          <p:nvPr>
            <p:ph idx="1"/>
          </p:nvPr>
        </p:nvSpPr>
        <p:spPr>
          <a:xfrm>
            <a:off x="391951" y="2466622"/>
            <a:ext cx="10591610" cy="4023360"/>
          </a:xfrm>
        </p:spPr>
        <p:txBody>
          <a:bodyPr>
            <a:normAutofit/>
          </a:bodyPr>
          <a:lstStyle/>
          <a:p>
            <a:pPr marL="514350" indent="-514350">
              <a:buFont typeface="+mj-lt"/>
              <a:buAutoNum type="arabicPeriod"/>
            </a:pPr>
            <a:r>
              <a:rPr lang="en-US" sz="3200" dirty="0"/>
              <a:t> What moved Joseph to finally reveal himself to his brothers?</a:t>
            </a:r>
          </a:p>
          <a:p>
            <a:pPr marL="514350" indent="-514350">
              <a:buFont typeface="+mj-lt"/>
              <a:buAutoNum type="arabicPeriod"/>
            </a:pPr>
            <a:r>
              <a:rPr lang="en-US" sz="3200" dirty="0"/>
              <a:t> What convinced Joseph that his brothers had fully repented for their crime?</a:t>
            </a:r>
          </a:p>
          <a:p>
            <a:pPr marL="514350" indent="-514350">
              <a:buFont typeface="+mj-lt"/>
              <a:buAutoNum type="arabicPeriod"/>
            </a:pPr>
            <a:r>
              <a:rPr lang="en-US" sz="3200" dirty="0"/>
              <a:t> Which brother’s idea was it to sell Joseph into slavery?</a:t>
            </a:r>
          </a:p>
          <a:p>
            <a:pPr marL="514350" indent="-514350">
              <a:buFont typeface="+mj-lt"/>
              <a:buAutoNum type="arabicPeriod"/>
            </a:pPr>
            <a:r>
              <a:rPr lang="en-US" sz="3200" dirty="0"/>
              <a:t>How did Joseph reassure his brothers that he had forgiven them?</a:t>
            </a:r>
          </a:p>
          <a:p>
            <a:pPr marL="0" indent="0">
              <a:buNone/>
            </a:pPr>
            <a:endParaRPr lang="en-US" sz="2800" dirty="0"/>
          </a:p>
          <a:p>
            <a:endParaRPr lang="en-US" sz="2800" dirty="0"/>
          </a:p>
        </p:txBody>
      </p:sp>
    </p:spTree>
    <p:extLst>
      <p:ext uri="{BB962C8B-B14F-4D97-AF65-F5344CB8AC3E}">
        <p14:creationId xmlns:p14="http://schemas.microsoft.com/office/powerpoint/2010/main" val="86046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9FCF9-7B59-5A46-875E-73476C4389EF}"/>
              </a:ext>
            </a:extLst>
          </p:cNvPr>
          <p:cNvSpPr>
            <a:spLocks noGrp="1"/>
          </p:cNvSpPr>
          <p:nvPr>
            <p:ph type="title"/>
          </p:nvPr>
        </p:nvSpPr>
        <p:spPr>
          <a:xfrm>
            <a:off x="1056940" y="601623"/>
            <a:ext cx="5242260" cy="1499616"/>
          </a:xfrm>
        </p:spPr>
        <p:txBody>
          <a:bodyPr/>
          <a:lstStyle/>
          <a:p>
            <a:r>
              <a:rPr lang="en-US" dirty="0"/>
              <a:t>Genesis 45: 8-15</a:t>
            </a:r>
          </a:p>
        </p:txBody>
      </p:sp>
      <p:sp>
        <p:nvSpPr>
          <p:cNvPr id="3" name="Content Placeholder 2">
            <a:extLst>
              <a:ext uri="{FF2B5EF4-FFF2-40B4-BE49-F238E27FC236}">
                <a16:creationId xmlns:a16="http://schemas.microsoft.com/office/drawing/2014/main" id="{39FFC02D-012C-8A4A-9AEF-C64113B2FDAD}"/>
              </a:ext>
            </a:extLst>
          </p:cNvPr>
          <p:cNvSpPr>
            <a:spLocks noGrp="1"/>
          </p:cNvSpPr>
          <p:nvPr>
            <p:ph idx="1"/>
          </p:nvPr>
        </p:nvSpPr>
        <p:spPr>
          <a:xfrm>
            <a:off x="5595860" y="307957"/>
            <a:ext cx="6149826" cy="6242085"/>
          </a:xfrm>
        </p:spPr>
        <p:txBody>
          <a:bodyPr>
            <a:normAutofit/>
          </a:bodyPr>
          <a:lstStyle/>
          <a:p>
            <a:pPr algn="just"/>
            <a:r>
              <a:rPr lang="en-US" b="1" baseline="30000" dirty="0"/>
              <a:t>8</a:t>
            </a:r>
            <a:r>
              <a:rPr lang="en-US" dirty="0"/>
              <a:t>So now it wasn’t you who sent me here, but God, and he has made me a father to Pharaoh, lord of all his house, and ruler over all the land of Egypt. </a:t>
            </a:r>
            <a:r>
              <a:rPr lang="en-US" b="1" baseline="30000" dirty="0"/>
              <a:t>9</a:t>
            </a:r>
            <a:r>
              <a:rPr lang="en-US" dirty="0"/>
              <a:t>Hurry and go up to my father and tell him, ‘This is what your son Joseph says, “God has made me lord of all Egypt. Come down to me. Don’t wait. </a:t>
            </a:r>
            <a:r>
              <a:rPr lang="en-US" b="1" baseline="30000" dirty="0"/>
              <a:t>10</a:t>
            </a:r>
            <a:r>
              <a:rPr lang="en-US" dirty="0"/>
              <a:t>You shall dwell in the land of Goshen and you will be near to me, you, your children, your children’s children, your flocks, your herds, and all that you have. </a:t>
            </a:r>
            <a:r>
              <a:rPr lang="en-US" b="1" baseline="30000" dirty="0"/>
              <a:t>11</a:t>
            </a:r>
            <a:r>
              <a:rPr lang="en-US" dirty="0"/>
              <a:t>There I will provide for you; for there are yet five years of famine; lest you come to poverty.”’ </a:t>
            </a:r>
            <a:r>
              <a:rPr lang="en-US" b="1" baseline="30000" dirty="0"/>
              <a:t>12</a:t>
            </a:r>
            <a:r>
              <a:rPr lang="en-US" dirty="0"/>
              <a:t>Behold, your eyes see, and the eyes of my brother Benjamin, that it is my mouth that speaks to you. </a:t>
            </a:r>
            <a:r>
              <a:rPr lang="en-US" b="1" baseline="30000" dirty="0"/>
              <a:t>13</a:t>
            </a:r>
            <a:r>
              <a:rPr lang="en-US" dirty="0"/>
              <a:t>You shall tell my father of all my glory in Egypt, and of all that you have seen. You shall hurry and bring my father down here.” </a:t>
            </a:r>
            <a:r>
              <a:rPr lang="en-US" b="1" baseline="30000" dirty="0"/>
              <a:t>14</a:t>
            </a:r>
            <a:r>
              <a:rPr lang="en-US" dirty="0"/>
              <a:t>He fell on his brother Benjamin’s neck and wept, and Benjamin wept on his neck. </a:t>
            </a:r>
            <a:r>
              <a:rPr lang="en-US" b="1" baseline="30000" dirty="0"/>
              <a:t>15</a:t>
            </a:r>
            <a:r>
              <a:rPr lang="en-US" dirty="0"/>
              <a:t>He kissed all his brothers, and wept on them. After that his brothers talked with him.</a:t>
            </a:r>
          </a:p>
          <a:p>
            <a:endParaRPr lang="en-US" dirty="0"/>
          </a:p>
          <a:p>
            <a:pPr marL="0" indent="0">
              <a:buNone/>
            </a:pPr>
            <a:endParaRPr lang="en-US" dirty="0"/>
          </a:p>
        </p:txBody>
      </p:sp>
      <p:pic>
        <p:nvPicPr>
          <p:cNvPr id="5" name="Picture 4" descr="A person in a costume&#10;&#10;Description automatically generated">
            <a:extLst>
              <a:ext uri="{FF2B5EF4-FFF2-40B4-BE49-F238E27FC236}">
                <a16:creationId xmlns:a16="http://schemas.microsoft.com/office/drawing/2014/main" id="{28A80B64-0168-0845-9AA3-014AC39F4E71}"/>
              </a:ext>
            </a:extLst>
          </p:cNvPr>
          <p:cNvPicPr>
            <a:picLocks noChangeAspect="1"/>
          </p:cNvPicPr>
          <p:nvPr/>
        </p:nvPicPr>
        <p:blipFill>
          <a:blip r:embed="rId2"/>
          <a:stretch>
            <a:fillRect/>
          </a:stretch>
        </p:blipFill>
        <p:spPr>
          <a:xfrm>
            <a:off x="631371" y="2579914"/>
            <a:ext cx="4702629" cy="3676463"/>
          </a:xfrm>
          <a:prstGeom prst="rect">
            <a:avLst/>
          </a:prstGeom>
        </p:spPr>
      </p:pic>
    </p:spTree>
    <p:extLst>
      <p:ext uri="{BB962C8B-B14F-4D97-AF65-F5344CB8AC3E}">
        <p14:creationId xmlns:p14="http://schemas.microsoft.com/office/powerpoint/2010/main" val="949240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9FCF9-7B59-5A46-875E-73476C4389EF}"/>
              </a:ext>
            </a:extLst>
          </p:cNvPr>
          <p:cNvSpPr>
            <a:spLocks noGrp="1"/>
          </p:cNvSpPr>
          <p:nvPr>
            <p:ph type="title"/>
          </p:nvPr>
        </p:nvSpPr>
        <p:spPr>
          <a:xfrm>
            <a:off x="1056940" y="601623"/>
            <a:ext cx="5580927" cy="1543266"/>
          </a:xfrm>
        </p:spPr>
        <p:txBody>
          <a:bodyPr/>
          <a:lstStyle/>
          <a:p>
            <a:r>
              <a:rPr lang="en-US" dirty="0"/>
              <a:t>Genesis 45: 16-23</a:t>
            </a:r>
          </a:p>
        </p:txBody>
      </p:sp>
      <p:sp>
        <p:nvSpPr>
          <p:cNvPr id="3" name="Content Placeholder 2">
            <a:extLst>
              <a:ext uri="{FF2B5EF4-FFF2-40B4-BE49-F238E27FC236}">
                <a16:creationId xmlns:a16="http://schemas.microsoft.com/office/drawing/2014/main" id="{39FFC02D-012C-8A4A-9AEF-C64113B2FDAD}"/>
              </a:ext>
            </a:extLst>
          </p:cNvPr>
          <p:cNvSpPr>
            <a:spLocks noGrp="1"/>
          </p:cNvSpPr>
          <p:nvPr>
            <p:ph idx="1"/>
          </p:nvPr>
        </p:nvSpPr>
        <p:spPr>
          <a:xfrm>
            <a:off x="256479" y="1872476"/>
            <a:ext cx="6253178" cy="3478177"/>
          </a:xfrm>
        </p:spPr>
        <p:txBody>
          <a:bodyPr>
            <a:normAutofit fontScale="92500" lnSpcReduction="20000"/>
          </a:bodyPr>
          <a:lstStyle/>
          <a:p>
            <a:pPr algn="just"/>
            <a:r>
              <a:rPr lang="en-US" sz="2400" b="1" baseline="30000" dirty="0"/>
              <a:t>16</a:t>
            </a:r>
            <a:r>
              <a:rPr lang="en-US" sz="2400" dirty="0"/>
              <a:t>The report of it was heard in Pharaoh’s house, saying, “Joseph’s brothers have come.” It pleased Pharaoh well, and his servants. </a:t>
            </a:r>
            <a:r>
              <a:rPr lang="en-US" sz="2400" b="1" baseline="30000" dirty="0"/>
              <a:t>17</a:t>
            </a:r>
            <a:r>
              <a:rPr lang="en-US" sz="2400" dirty="0"/>
              <a:t>Pharaoh said to Joseph, “Tell your brothers, ‘Do this: Load your animals, and go, travel to the land of Canaan. </a:t>
            </a:r>
            <a:r>
              <a:rPr lang="en-US" sz="2400" b="1" baseline="30000" dirty="0"/>
              <a:t>18</a:t>
            </a:r>
            <a:r>
              <a:rPr lang="en-US" sz="2400" dirty="0"/>
              <a:t>Take your father and your households, and come to me, and I will give you the good of the land of Egypt, and you will eat the fat of the land.’ </a:t>
            </a:r>
            <a:r>
              <a:rPr lang="en-US" sz="2400" b="1" baseline="30000" dirty="0"/>
              <a:t>19</a:t>
            </a:r>
            <a:r>
              <a:rPr lang="en-US" sz="2400" dirty="0"/>
              <a:t>Now you are commanded to do this: Take wagons out of the land of Egypt for your little ones, and for your wives, and bring your father, and come. </a:t>
            </a:r>
            <a:r>
              <a:rPr lang="en-US" sz="2400" b="1" baseline="30000" dirty="0"/>
              <a:t>20</a:t>
            </a:r>
            <a:r>
              <a:rPr lang="en-US" sz="2400" dirty="0"/>
              <a:t>Also, don’t concern yourselves about your belongings, for the good of all the land of Egypt is yours.”</a:t>
            </a:r>
          </a:p>
          <a:p>
            <a:endParaRPr lang="en-US" dirty="0"/>
          </a:p>
          <a:p>
            <a:pPr marL="0" indent="0">
              <a:buNone/>
            </a:pPr>
            <a:endParaRPr lang="en-US" dirty="0"/>
          </a:p>
        </p:txBody>
      </p:sp>
      <p:pic>
        <p:nvPicPr>
          <p:cNvPr id="5" name="Picture 4" descr="A group of people posing for a photo&#10;&#10;Description automatically generated">
            <a:extLst>
              <a:ext uri="{FF2B5EF4-FFF2-40B4-BE49-F238E27FC236}">
                <a16:creationId xmlns:a16="http://schemas.microsoft.com/office/drawing/2014/main" id="{1713C4EE-84B2-2E4E-B03E-38C284790575}"/>
              </a:ext>
            </a:extLst>
          </p:cNvPr>
          <p:cNvPicPr>
            <a:picLocks noChangeAspect="1"/>
          </p:cNvPicPr>
          <p:nvPr/>
        </p:nvPicPr>
        <p:blipFill>
          <a:blip r:embed="rId2"/>
          <a:stretch>
            <a:fillRect/>
          </a:stretch>
        </p:blipFill>
        <p:spPr>
          <a:xfrm>
            <a:off x="6637867" y="1813211"/>
            <a:ext cx="4995146" cy="3165578"/>
          </a:xfrm>
          <a:prstGeom prst="rect">
            <a:avLst/>
          </a:prstGeom>
        </p:spPr>
      </p:pic>
      <p:sp>
        <p:nvSpPr>
          <p:cNvPr id="6" name="Content Placeholder 2">
            <a:extLst>
              <a:ext uri="{FF2B5EF4-FFF2-40B4-BE49-F238E27FC236}">
                <a16:creationId xmlns:a16="http://schemas.microsoft.com/office/drawing/2014/main" id="{08C80F3A-34FA-E04D-9445-D345434DAB6D}"/>
              </a:ext>
            </a:extLst>
          </p:cNvPr>
          <p:cNvSpPr txBox="1">
            <a:spLocks/>
          </p:cNvSpPr>
          <p:nvPr/>
        </p:nvSpPr>
        <p:spPr>
          <a:xfrm>
            <a:off x="256479" y="5044789"/>
            <a:ext cx="11496304" cy="1881308"/>
          </a:xfrm>
          <a:prstGeom prst="rect">
            <a:avLst/>
          </a:prstGeom>
        </p:spPr>
        <p:txBody>
          <a:bodyPr vert="horz" lIns="45720" tIns="45720" rIns="4572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a:r>
              <a:rPr lang="en-US" b="1" baseline="30000" dirty="0"/>
              <a:t>21</a:t>
            </a:r>
            <a:r>
              <a:rPr lang="en-US" dirty="0"/>
              <a:t>The sons of Israel did so. Joseph gave them wagons, according to the commandment of Pharaoh, and gave them provision for the way. </a:t>
            </a:r>
            <a:r>
              <a:rPr lang="en-US" b="1" baseline="30000" dirty="0"/>
              <a:t>22</a:t>
            </a:r>
            <a:r>
              <a:rPr lang="en-US" dirty="0"/>
              <a:t>He gave each one of them changes of clothing, but to Benjamin he gave three hundred pieces of silver and five changes of clothing. </a:t>
            </a:r>
            <a:r>
              <a:rPr lang="en-US" b="1" baseline="30000" dirty="0"/>
              <a:t>23</a:t>
            </a:r>
            <a:r>
              <a:rPr lang="en-US" dirty="0"/>
              <a:t>He sent the following to his father: ten donkeys loaded with the good things of Egypt, and ten female donkeys loaded with grain and bread and provision for his father by the way.</a:t>
            </a:r>
          </a:p>
          <a:p>
            <a:endParaRPr lang="en-US" dirty="0"/>
          </a:p>
          <a:p>
            <a:pPr marL="0" indent="0">
              <a:buFont typeface="Tw Cen MT" panose="020B0602020104020603" pitchFamily="34" charset="0"/>
              <a:buNone/>
            </a:pPr>
            <a:endParaRPr lang="en-US" dirty="0"/>
          </a:p>
        </p:txBody>
      </p:sp>
    </p:spTree>
    <p:extLst>
      <p:ext uri="{BB962C8B-B14F-4D97-AF65-F5344CB8AC3E}">
        <p14:creationId xmlns:p14="http://schemas.microsoft.com/office/powerpoint/2010/main" val="381881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9FCF9-7B59-5A46-875E-73476C4389EF}"/>
              </a:ext>
            </a:extLst>
          </p:cNvPr>
          <p:cNvSpPr>
            <a:spLocks noGrp="1"/>
          </p:cNvSpPr>
          <p:nvPr>
            <p:ph type="title"/>
          </p:nvPr>
        </p:nvSpPr>
        <p:spPr>
          <a:xfrm>
            <a:off x="1056940" y="601623"/>
            <a:ext cx="5659949" cy="1432093"/>
          </a:xfrm>
        </p:spPr>
        <p:txBody>
          <a:bodyPr/>
          <a:lstStyle/>
          <a:p>
            <a:r>
              <a:rPr lang="en-US" dirty="0"/>
              <a:t>Genesis 45: 24-28</a:t>
            </a:r>
          </a:p>
        </p:txBody>
      </p:sp>
      <p:sp>
        <p:nvSpPr>
          <p:cNvPr id="3" name="Content Placeholder 2">
            <a:extLst>
              <a:ext uri="{FF2B5EF4-FFF2-40B4-BE49-F238E27FC236}">
                <a16:creationId xmlns:a16="http://schemas.microsoft.com/office/drawing/2014/main" id="{39FFC02D-012C-8A4A-9AEF-C64113B2FDAD}"/>
              </a:ext>
            </a:extLst>
          </p:cNvPr>
          <p:cNvSpPr>
            <a:spLocks noGrp="1"/>
          </p:cNvSpPr>
          <p:nvPr>
            <p:ph idx="1"/>
          </p:nvPr>
        </p:nvSpPr>
        <p:spPr>
          <a:xfrm>
            <a:off x="304800" y="2323649"/>
            <a:ext cx="5344886" cy="4534351"/>
          </a:xfrm>
        </p:spPr>
        <p:txBody>
          <a:bodyPr>
            <a:normAutofit/>
          </a:bodyPr>
          <a:lstStyle/>
          <a:p>
            <a:pPr algn="just"/>
            <a:r>
              <a:rPr lang="en-US" sz="2500" b="1" baseline="30000" dirty="0"/>
              <a:t>25</a:t>
            </a:r>
            <a:r>
              <a:rPr lang="en-US" sz="2500" dirty="0"/>
              <a:t>They went up out of Egypt, and came into the land of Canaan, to Jacob their father. </a:t>
            </a:r>
            <a:r>
              <a:rPr lang="en-US" sz="2500" b="1" baseline="30000" dirty="0"/>
              <a:t>26</a:t>
            </a:r>
            <a:r>
              <a:rPr lang="en-US" sz="2500" dirty="0"/>
              <a:t>They told him, saying, “Joseph is still alive and he is ruler over all the land of Egypt.” His heart fainted, for he didn’t believe them. </a:t>
            </a:r>
            <a:r>
              <a:rPr lang="en-US" sz="2500" b="1" baseline="30000" dirty="0"/>
              <a:t>27</a:t>
            </a:r>
            <a:r>
              <a:rPr lang="en-US" sz="2500" dirty="0"/>
              <a:t>They told him all the words of Joseph, which he had said to them. When he saw the wagons which Joseph had sent to carry him, the spirit of Jacob, their father, revived. </a:t>
            </a:r>
            <a:r>
              <a:rPr lang="en-US" sz="2500" b="1" baseline="30000" dirty="0"/>
              <a:t>28</a:t>
            </a:r>
            <a:r>
              <a:rPr lang="en-US" sz="2500" dirty="0"/>
              <a:t>Israel said, “It is enough. Joseph my son is still alive. I will go and see him before I die.”</a:t>
            </a:r>
          </a:p>
          <a:p>
            <a:endParaRPr lang="en-US" dirty="0"/>
          </a:p>
          <a:p>
            <a:pPr marL="0" indent="0">
              <a:buNone/>
            </a:pPr>
            <a:endParaRPr lang="en-US" dirty="0"/>
          </a:p>
        </p:txBody>
      </p:sp>
      <p:pic>
        <p:nvPicPr>
          <p:cNvPr id="5" name="Picture 4" descr="A picture containing photo, decorated, computer, colorful&#10;&#10;Description automatically generated">
            <a:extLst>
              <a:ext uri="{FF2B5EF4-FFF2-40B4-BE49-F238E27FC236}">
                <a16:creationId xmlns:a16="http://schemas.microsoft.com/office/drawing/2014/main" id="{86612199-DDAD-7042-8584-B260DE4DCF57}"/>
              </a:ext>
            </a:extLst>
          </p:cNvPr>
          <p:cNvPicPr>
            <a:picLocks noChangeAspect="1"/>
          </p:cNvPicPr>
          <p:nvPr/>
        </p:nvPicPr>
        <p:blipFill>
          <a:blip r:embed="rId2"/>
          <a:stretch>
            <a:fillRect/>
          </a:stretch>
        </p:blipFill>
        <p:spPr>
          <a:xfrm>
            <a:off x="5932449" y="2033716"/>
            <a:ext cx="5954751" cy="4534351"/>
          </a:xfrm>
          <a:prstGeom prst="rect">
            <a:avLst/>
          </a:prstGeom>
        </p:spPr>
      </p:pic>
    </p:spTree>
    <p:extLst>
      <p:ext uri="{BB962C8B-B14F-4D97-AF65-F5344CB8AC3E}">
        <p14:creationId xmlns:p14="http://schemas.microsoft.com/office/powerpoint/2010/main" val="1407943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5D2D5-77BF-D842-B9CF-42653428DDD6}"/>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7FA7E24D-ECB5-4649-BFE3-D5925D229613}"/>
              </a:ext>
            </a:extLst>
          </p:cNvPr>
          <p:cNvSpPr>
            <a:spLocks noGrp="1"/>
          </p:cNvSpPr>
          <p:nvPr>
            <p:ph idx="1"/>
          </p:nvPr>
        </p:nvSpPr>
        <p:spPr>
          <a:xfrm>
            <a:off x="448395" y="2579511"/>
            <a:ext cx="10591610" cy="4023360"/>
          </a:xfrm>
        </p:spPr>
        <p:txBody>
          <a:bodyPr>
            <a:normAutofit/>
          </a:bodyPr>
          <a:lstStyle/>
          <a:p>
            <a:pPr marL="514350" indent="-514350">
              <a:buFont typeface="+mj-lt"/>
              <a:buAutoNum type="arabicPeriod" startAt="5"/>
            </a:pPr>
            <a:r>
              <a:rPr lang="en-US" sz="3200" dirty="0"/>
              <a:t> Why was the Pharaoh so generous towards Jacob’s family?</a:t>
            </a:r>
          </a:p>
          <a:p>
            <a:pPr marL="514350" indent="-514350">
              <a:buFont typeface="+mj-lt"/>
              <a:buAutoNum type="arabicPeriod" startAt="5"/>
            </a:pPr>
            <a:endParaRPr lang="en-US" sz="3200" dirty="0"/>
          </a:p>
          <a:p>
            <a:pPr marL="514350" indent="-514350">
              <a:buFont typeface="+mj-lt"/>
              <a:buAutoNum type="arabicPeriod" startAt="5"/>
            </a:pPr>
            <a:r>
              <a:rPr lang="en-US" sz="3200" dirty="0"/>
              <a:t> What convinced Jacob that Joseph was still alive? </a:t>
            </a:r>
          </a:p>
          <a:p>
            <a:endParaRPr lang="en-US" sz="2800" dirty="0"/>
          </a:p>
          <a:p>
            <a:endParaRPr lang="en-US" sz="2800" dirty="0"/>
          </a:p>
        </p:txBody>
      </p:sp>
    </p:spTree>
    <p:extLst>
      <p:ext uri="{BB962C8B-B14F-4D97-AF65-F5344CB8AC3E}">
        <p14:creationId xmlns:p14="http://schemas.microsoft.com/office/powerpoint/2010/main" val="82801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A41AC481-B287-49C8-90EF-C669597D2D0A}"/>
    </a:ext>
  </a:extLst>
</a:theme>
</file>

<file path=docProps/app.xml><?xml version="1.0" encoding="utf-8"?>
<Properties xmlns="http://schemas.openxmlformats.org/officeDocument/2006/extended-properties" xmlns:vt="http://schemas.openxmlformats.org/officeDocument/2006/docPropsVTypes">
  <TotalTime>2403</TotalTime>
  <Words>3162</Words>
  <Application>Microsoft Macintosh PowerPoint</Application>
  <PresentationFormat>Widescreen</PresentationFormat>
  <Paragraphs>89</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Tw Cen MT</vt:lpstr>
      <vt:lpstr>Tw Cen MT Condensed</vt:lpstr>
      <vt:lpstr>Wingdings 3</vt:lpstr>
      <vt:lpstr>Integral</vt:lpstr>
      <vt:lpstr>Lesson plans for Genesis 44-50 </vt:lpstr>
      <vt:lpstr>Genesis 44: 14-17</vt:lpstr>
      <vt:lpstr>Genesis 44: 18, 27-30, 33-34</vt:lpstr>
      <vt:lpstr>Genesis 45: 1-7</vt:lpstr>
      <vt:lpstr>Questions</vt:lpstr>
      <vt:lpstr>Genesis 45: 8-15</vt:lpstr>
      <vt:lpstr>Genesis 45: 16-23</vt:lpstr>
      <vt:lpstr>Genesis 45: 24-28</vt:lpstr>
      <vt:lpstr>Questions</vt:lpstr>
      <vt:lpstr>Genesis 46: 2-6</vt:lpstr>
      <vt:lpstr>Genesis 46: 29-34</vt:lpstr>
      <vt:lpstr>Genesis 47: 7-10</vt:lpstr>
      <vt:lpstr>Genesis 47: 11-12, 29-31</vt:lpstr>
      <vt:lpstr>Questions</vt:lpstr>
      <vt:lpstr>Genesis 48: 11-20</vt:lpstr>
      <vt:lpstr>Genesis 49: 1-10</vt:lpstr>
      <vt:lpstr>Questions</vt:lpstr>
      <vt:lpstr>Genesis 50: 15-21</vt:lpstr>
      <vt:lpstr>Genesis 50: 22-26</vt:lpstr>
      <vt:lpstr>Questions</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Sunday School Verses</dc:title>
  <dc:creator>Antonio Chaves</dc:creator>
  <cp:lastModifiedBy>Antonio Chaves</cp:lastModifiedBy>
  <cp:revision>273</cp:revision>
  <dcterms:created xsi:type="dcterms:W3CDTF">2020-05-02T16:07:56Z</dcterms:created>
  <dcterms:modified xsi:type="dcterms:W3CDTF">2020-06-01T16:09:22Z</dcterms:modified>
</cp:coreProperties>
</file>