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348" r:id="rId3"/>
    <p:sldId id="320" r:id="rId4"/>
    <p:sldId id="296" r:id="rId5"/>
    <p:sldId id="321" r:id="rId6"/>
    <p:sldId id="322" r:id="rId7"/>
    <p:sldId id="358" r:id="rId8"/>
    <p:sldId id="323" r:id="rId9"/>
    <p:sldId id="324" r:id="rId10"/>
    <p:sldId id="359" r:id="rId11"/>
    <p:sldId id="353" r:id="rId12"/>
    <p:sldId id="326" r:id="rId13"/>
    <p:sldId id="366" r:id="rId14"/>
    <p:sldId id="355" r:id="rId15"/>
    <p:sldId id="349" r:id="rId16"/>
    <p:sldId id="329" r:id="rId17"/>
    <p:sldId id="360" r:id="rId18"/>
    <p:sldId id="330" r:id="rId19"/>
    <p:sldId id="350" r:id="rId20"/>
    <p:sldId id="332" r:id="rId21"/>
    <p:sldId id="362"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9"/>
    <p:restoredTop sz="96208"/>
  </p:normalViewPr>
  <p:slideViewPr>
    <p:cSldViewPr snapToGrid="0" snapToObjects="1">
      <p:cViewPr varScale="1">
        <p:scale>
          <a:sx n="118" d="100"/>
          <a:sy n="118" d="100"/>
        </p:scale>
        <p:origin x="224" y="32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85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263270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5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412030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44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6568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EF1EA0-D64A-B247-A871-7268CAA786CC}" type="datetimeFigureOut">
              <a:rPr lang="en-US" smtClean="0"/>
              <a:t>6/1/20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116947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EF1EA0-D64A-B247-A871-7268CAA786CC}" type="datetimeFigureOut">
              <a:rPr lang="en-US" smtClean="0"/>
              <a:t>6/1/20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54000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F1EA0-D64A-B247-A871-7268CAA786CC}" type="datetimeFigureOut">
              <a:rPr lang="en-US" smtClean="0"/>
              <a:t>6/1/20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74976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4905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66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FFD8E1A-45F7-6D40-BA97-E8CDFAC8C13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88755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4F47E8-C2CA-43A6-9404-03BADA34D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01D43C-86DB-4B5D-A163-81BC94201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5" y="620720"/>
            <a:ext cx="4193173" cy="5571069"/>
          </a:xfrm>
          <a:prstGeom prst="rect">
            <a:avLst/>
          </a:prstGeom>
          <a:blipFill dpi="0" rotWithShape="1">
            <a:blip r:embed="rId2">
              <a:duotone>
                <a:schemeClr val="accent6">
                  <a:shade val="45000"/>
                  <a:satMod val="135000"/>
                </a:schemeClr>
                <a:prstClr val="white"/>
              </a:duotone>
            </a:blip>
            <a:srcRect/>
            <a:tile tx="25400" ty="6350" sx="91000" sy="91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DF915-BE9E-2A47-B750-490AF8F1CFF3}"/>
              </a:ext>
            </a:extLst>
          </p:cNvPr>
          <p:cNvSpPr>
            <a:spLocks noGrp="1"/>
          </p:cNvSpPr>
          <p:nvPr>
            <p:ph type="ctrTitle"/>
          </p:nvPr>
        </p:nvSpPr>
        <p:spPr>
          <a:xfrm>
            <a:off x="5590120" y="1105351"/>
            <a:ext cx="5477071" cy="3023981"/>
          </a:xfrm>
        </p:spPr>
        <p:txBody>
          <a:bodyPr anchor="b">
            <a:normAutofit/>
          </a:bodyPr>
          <a:lstStyle/>
          <a:p>
            <a:pPr algn="l"/>
            <a:r>
              <a:rPr lang="en-US" sz="6000" dirty="0">
                <a:solidFill>
                  <a:schemeClr val="bg1"/>
                </a:solidFill>
              </a:rPr>
              <a:t>Lesson plans for Genesis 42-44 </a:t>
            </a:r>
          </a:p>
        </p:txBody>
      </p:sp>
      <p:sp>
        <p:nvSpPr>
          <p:cNvPr id="3" name="Subtitle 2">
            <a:extLst>
              <a:ext uri="{FF2B5EF4-FFF2-40B4-BE49-F238E27FC236}">
                <a16:creationId xmlns:a16="http://schemas.microsoft.com/office/drawing/2014/main" id="{0D21F72B-5B2E-A049-B600-1DE37385AF30}"/>
              </a:ext>
            </a:extLst>
          </p:cNvPr>
          <p:cNvSpPr>
            <a:spLocks noGrp="1"/>
          </p:cNvSpPr>
          <p:nvPr>
            <p:ph type="subTitle" idx="1"/>
          </p:nvPr>
        </p:nvSpPr>
        <p:spPr>
          <a:xfrm>
            <a:off x="5590120" y="4297556"/>
            <a:ext cx="5477071" cy="1431695"/>
          </a:xfrm>
        </p:spPr>
        <p:txBody>
          <a:bodyPr anchor="t">
            <a:normAutofit/>
          </a:bodyPr>
          <a:lstStyle/>
          <a:p>
            <a:r>
              <a:rPr lang="en-US" sz="4000" dirty="0">
                <a:solidFill>
                  <a:schemeClr val="bg1"/>
                </a:solidFill>
              </a:rPr>
              <a:t>Antonio Chaves</a:t>
            </a:r>
          </a:p>
        </p:txBody>
      </p:sp>
      <p:cxnSp>
        <p:nvCxnSpPr>
          <p:cNvPr id="14" name="Straight Connector 13">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65013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88359" y="2477911"/>
            <a:ext cx="10591610" cy="4023360"/>
          </a:xfrm>
        </p:spPr>
        <p:txBody>
          <a:bodyPr>
            <a:normAutofit/>
          </a:bodyPr>
          <a:lstStyle/>
          <a:p>
            <a:pPr marL="514350" indent="-514350">
              <a:buFont typeface="+mj-lt"/>
              <a:buAutoNum type="arabicPeriod" startAt="6"/>
            </a:pPr>
            <a:r>
              <a:rPr lang="en-US" sz="3200" dirty="0"/>
              <a:t>Why were the brothers ”frightened” when they saw the silver in their sacks?</a:t>
            </a:r>
          </a:p>
          <a:p>
            <a:pPr marL="514350" indent="-514350">
              <a:buFont typeface="+mj-lt"/>
              <a:buAutoNum type="arabicPeriod" startAt="6"/>
            </a:pPr>
            <a:endParaRPr lang="en-US" sz="3200" dirty="0"/>
          </a:p>
          <a:p>
            <a:pPr marL="514350" indent="-514350">
              <a:buFont typeface="+mj-lt"/>
              <a:buAutoNum type="arabicPeriod" startAt="6"/>
            </a:pPr>
            <a:r>
              <a:rPr lang="en-US" sz="3200" dirty="0"/>
              <a:t>What did Reuben say to his father to reassure him that Benjamin would be safe? </a:t>
            </a:r>
          </a:p>
          <a:p>
            <a:endParaRPr lang="en-US" sz="2800" dirty="0"/>
          </a:p>
          <a:p>
            <a:endParaRPr lang="en-US" sz="2800" dirty="0"/>
          </a:p>
        </p:txBody>
      </p:sp>
    </p:spTree>
    <p:extLst>
      <p:ext uri="{BB962C8B-B14F-4D97-AF65-F5344CB8AC3E}">
        <p14:creationId xmlns:p14="http://schemas.microsoft.com/office/powerpoint/2010/main" val="411740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5485374" cy="1455777"/>
          </a:xfrm>
        </p:spPr>
        <p:txBody>
          <a:bodyPr/>
          <a:lstStyle/>
          <a:p>
            <a:r>
              <a:rPr lang="en-US" dirty="0"/>
              <a:t>Genesis 43: 1-7</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62716" y="2177766"/>
            <a:ext cx="6507990" cy="2821259"/>
          </a:xfrm>
        </p:spPr>
        <p:txBody>
          <a:bodyPr>
            <a:normAutofit fontScale="85000" lnSpcReduction="20000"/>
          </a:bodyPr>
          <a:lstStyle/>
          <a:p>
            <a:pPr algn="just"/>
            <a:r>
              <a:rPr lang="en-US" sz="2600" b="1" baseline="30000" dirty="0"/>
              <a:t>1</a:t>
            </a:r>
            <a:r>
              <a:rPr lang="en-US" sz="2600" dirty="0"/>
              <a:t>The famine was severe in the land. </a:t>
            </a:r>
            <a:r>
              <a:rPr lang="en-US" sz="2600" b="1" baseline="30000" dirty="0"/>
              <a:t>2</a:t>
            </a:r>
            <a:r>
              <a:rPr lang="en-US" sz="2600" dirty="0"/>
              <a:t>When they had eaten up the grain which they had brought out of Egypt, their father said to them, “Go again, buy us a little more food.”</a:t>
            </a:r>
          </a:p>
          <a:p>
            <a:pPr algn="just"/>
            <a:r>
              <a:rPr lang="en-US" sz="2600" b="1" baseline="30000" dirty="0"/>
              <a:t>3</a:t>
            </a:r>
            <a:r>
              <a:rPr lang="en-US" sz="2600" dirty="0"/>
              <a:t>Judah spoke to him, saying, “The man solemnly warned us saying, ‘You shall not see my face unless your brother is with you.’ </a:t>
            </a:r>
            <a:r>
              <a:rPr lang="en-US" sz="2600" b="1" baseline="30000" dirty="0"/>
              <a:t>4</a:t>
            </a:r>
            <a:r>
              <a:rPr lang="en-US" sz="2600" dirty="0"/>
              <a:t>If you’ll send our brother with us, we’ll go down and buy you food; </a:t>
            </a:r>
            <a:r>
              <a:rPr lang="en-US" sz="2600" b="1" baseline="30000" dirty="0"/>
              <a:t>5</a:t>
            </a:r>
            <a:r>
              <a:rPr lang="en-US" sz="2600" dirty="0"/>
              <a:t>but if you don’t send him we won’t go down, for the man said to us, ‘You shall not see my face, unless your brother is with you.’”</a:t>
            </a:r>
          </a:p>
          <a:p>
            <a:endParaRPr lang="en-US" dirty="0"/>
          </a:p>
          <a:p>
            <a:pPr marL="0" indent="0">
              <a:buNone/>
            </a:pPr>
            <a:endParaRPr lang="en-US" dirty="0"/>
          </a:p>
        </p:txBody>
      </p:sp>
      <p:pic>
        <p:nvPicPr>
          <p:cNvPr id="6" name="Picture 5" descr="A person in a green tent&#10;&#10;Description automatically generated">
            <a:extLst>
              <a:ext uri="{FF2B5EF4-FFF2-40B4-BE49-F238E27FC236}">
                <a16:creationId xmlns:a16="http://schemas.microsoft.com/office/drawing/2014/main" id="{E5692674-6D04-E64A-891A-C88BA990C39C}"/>
              </a:ext>
            </a:extLst>
          </p:cNvPr>
          <p:cNvPicPr>
            <a:picLocks noChangeAspect="1"/>
          </p:cNvPicPr>
          <p:nvPr/>
        </p:nvPicPr>
        <p:blipFill>
          <a:blip r:embed="rId2"/>
          <a:stretch>
            <a:fillRect/>
          </a:stretch>
        </p:blipFill>
        <p:spPr>
          <a:xfrm>
            <a:off x="7082044" y="680224"/>
            <a:ext cx="4802934" cy="3902384"/>
          </a:xfrm>
          <a:prstGeom prst="rect">
            <a:avLst/>
          </a:prstGeom>
        </p:spPr>
      </p:pic>
      <p:sp>
        <p:nvSpPr>
          <p:cNvPr id="5" name="Content Placeholder 2">
            <a:extLst>
              <a:ext uri="{FF2B5EF4-FFF2-40B4-BE49-F238E27FC236}">
                <a16:creationId xmlns:a16="http://schemas.microsoft.com/office/drawing/2014/main" id="{A8C25131-DE18-7B49-9A84-04F664C5C5C9}"/>
              </a:ext>
            </a:extLst>
          </p:cNvPr>
          <p:cNvSpPr txBox="1">
            <a:spLocks/>
          </p:cNvSpPr>
          <p:nvPr/>
        </p:nvSpPr>
        <p:spPr>
          <a:xfrm>
            <a:off x="325546" y="4945260"/>
            <a:ext cx="11503738" cy="171682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b="1" baseline="30000" dirty="0"/>
              <a:t>6</a:t>
            </a:r>
            <a:r>
              <a:rPr lang="en-US" dirty="0"/>
              <a:t>Israel said, “Why did you tell the man that you had another brother?”</a:t>
            </a:r>
          </a:p>
          <a:p>
            <a:pPr algn="just"/>
            <a:r>
              <a:rPr lang="en-US" b="1" baseline="30000" dirty="0"/>
              <a:t>7</a:t>
            </a:r>
            <a:r>
              <a:rPr lang="en-US" dirty="0"/>
              <a:t>They said, “The man asked directly concerning ourselves and concerning our relatives, saying, ‘Is your father still alive? Have you another brother?’ We just answered his questions. Is there any way we could know that he would say, ‘Bring your brother down?’”</a:t>
            </a:r>
          </a:p>
          <a:p>
            <a:endParaRPr lang="en-US" dirty="0"/>
          </a:p>
          <a:p>
            <a:pPr marL="0" indent="0">
              <a:buFont typeface="Tw Cen MT" panose="020B0602020104020603" pitchFamily="34" charset="0"/>
              <a:buNone/>
            </a:pPr>
            <a:endParaRPr lang="en-US" dirty="0"/>
          </a:p>
        </p:txBody>
      </p:sp>
      <p:sp>
        <p:nvSpPr>
          <p:cNvPr id="7" name="TextBox 6">
            <a:extLst>
              <a:ext uri="{FF2B5EF4-FFF2-40B4-BE49-F238E27FC236}">
                <a16:creationId xmlns:a16="http://schemas.microsoft.com/office/drawing/2014/main" id="{1591050D-0912-B148-852C-649ACA069817}"/>
              </a:ext>
            </a:extLst>
          </p:cNvPr>
          <p:cNvSpPr txBox="1"/>
          <p:nvPr/>
        </p:nvSpPr>
        <p:spPr>
          <a:xfrm>
            <a:off x="6983002" y="4539064"/>
            <a:ext cx="2985176" cy="307777"/>
          </a:xfrm>
          <a:prstGeom prst="rect">
            <a:avLst/>
          </a:prstGeom>
          <a:noFill/>
        </p:spPr>
        <p:txBody>
          <a:bodyPr wrap="none" rtlCol="0">
            <a:spAutoFit/>
          </a:bodyPr>
          <a:lstStyle/>
          <a:p>
            <a:pPr algn="just"/>
            <a:r>
              <a:rPr lang="en-US" sz="1400" dirty="0"/>
              <a:t>Downloaded from </a:t>
            </a:r>
            <a:r>
              <a:rPr lang="en-US" sz="1400" dirty="0" err="1"/>
              <a:t>FreeBibleimages.org</a:t>
            </a:r>
            <a:endParaRPr lang="en-US" sz="1400" dirty="0"/>
          </a:p>
        </p:txBody>
      </p:sp>
    </p:spTree>
    <p:extLst>
      <p:ext uri="{BB962C8B-B14F-4D97-AF65-F5344CB8AC3E}">
        <p14:creationId xmlns:p14="http://schemas.microsoft.com/office/powerpoint/2010/main" val="184979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5594231" cy="1499616"/>
          </a:xfrm>
        </p:spPr>
        <p:txBody>
          <a:bodyPr/>
          <a:lstStyle/>
          <a:p>
            <a:r>
              <a:rPr lang="en-US" dirty="0"/>
              <a:t>Genesis 43: 8-14</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89932" y="2101239"/>
            <a:ext cx="7103327" cy="4470635"/>
          </a:xfrm>
        </p:spPr>
        <p:txBody>
          <a:bodyPr>
            <a:normAutofit fontScale="92500"/>
          </a:bodyPr>
          <a:lstStyle/>
          <a:p>
            <a:pPr algn="just"/>
            <a:r>
              <a:rPr lang="en-US" b="1" baseline="30000" dirty="0"/>
              <a:t>8</a:t>
            </a:r>
            <a:r>
              <a:rPr lang="en-US" dirty="0"/>
              <a:t>Judah said to his father, “Send the boy with me and we’ll get up and go and not all die. </a:t>
            </a:r>
            <a:r>
              <a:rPr lang="en-US" b="1" baseline="30000" dirty="0"/>
              <a:t>9</a:t>
            </a:r>
            <a:r>
              <a:rPr lang="en-US" dirty="0"/>
              <a:t>I’ll be collateral for him. From my hand will you require him. If I don’t bring him to you, and set him before you, then let me bear the blame forever; </a:t>
            </a:r>
            <a:r>
              <a:rPr lang="en-US" b="1" baseline="30000" dirty="0"/>
              <a:t>10</a:t>
            </a:r>
            <a:r>
              <a:rPr lang="en-US" dirty="0"/>
              <a:t>for if we hadn’t delayed surely we would have returned a second time by now.”</a:t>
            </a:r>
          </a:p>
          <a:p>
            <a:pPr algn="just"/>
            <a:r>
              <a:rPr lang="en-US" b="1" baseline="30000" dirty="0"/>
              <a:t>11</a:t>
            </a:r>
            <a:r>
              <a:rPr lang="en-US" dirty="0"/>
              <a:t>Their father said to them, “If it must be so, then do this: Take from the choice fruits of the land in your bags, and carry down a present for the man, a little balm, a little honey, spices and myrrh, nuts, and almonds; </a:t>
            </a:r>
            <a:r>
              <a:rPr lang="en-US" b="1" baseline="30000" dirty="0"/>
              <a:t>12</a:t>
            </a:r>
            <a:r>
              <a:rPr lang="en-US" dirty="0"/>
              <a:t>and take double money in your hand, and take back the money that was returned in the mouth of your sacks. Perhaps it was an oversight. </a:t>
            </a:r>
            <a:r>
              <a:rPr lang="en-US" b="1" baseline="30000" dirty="0"/>
              <a:t>13</a:t>
            </a:r>
            <a:r>
              <a:rPr lang="en-US" dirty="0"/>
              <a:t>Take your brother also, get up, and return to the man. </a:t>
            </a:r>
            <a:r>
              <a:rPr lang="en-US" b="1" baseline="30000" dirty="0"/>
              <a:t>14</a:t>
            </a:r>
            <a:r>
              <a:rPr lang="en-US" dirty="0"/>
              <a:t>May God Almighty give you mercy before the man, that he may release to you your other brother and Benjamin. If I am bereaved of my children, I am bereaved.”</a:t>
            </a:r>
          </a:p>
          <a:p>
            <a:endParaRPr lang="en-US" dirty="0"/>
          </a:p>
          <a:p>
            <a:pPr marL="0" indent="0">
              <a:buNone/>
            </a:pPr>
            <a:endParaRPr lang="en-US" dirty="0"/>
          </a:p>
        </p:txBody>
      </p:sp>
      <p:pic>
        <p:nvPicPr>
          <p:cNvPr id="5" name="Picture 4" descr="An old photo of a tree&#10;&#10;Description automatically generated">
            <a:extLst>
              <a:ext uri="{FF2B5EF4-FFF2-40B4-BE49-F238E27FC236}">
                <a16:creationId xmlns:a16="http://schemas.microsoft.com/office/drawing/2014/main" id="{DBDDFB8B-91FE-D641-A1AE-2EFFA0B0A0D9}"/>
              </a:ext>
            </a:extLst>
          </p:cNvPr>
          <p:cNvPicPr>
            <a:picLocks noChangeAspect="1"/>
          </p:cNvPicPr>
          <p:nvPr/>
        </p:nvPicPr>
        <p:blipFill>
          <a:blip r:embed="rId2"/>
          <a:stretch>
            <a:fillRect/>
          </a:stretch>
        </p:blipFill>
        <p:spPr>
          <a:xfrm>
            <a:off x="7597025" y="0"/>
            <a:ext cx="4594975" cy="6858000"/>
          </a:xfrm>
          <a:prstGeom prst="rect">
            <a:avLst/>
          </a:prstGeom>
        </p:spPr>
      </p:pic>
    </p:spTree>
    <p:extLst>
      <p:ext uri="{BB962C8B-B14F-4D97-AF65-F5344CB8AC3E}">
        <p14:creationId xmlns:p14="http://schemas.microsoft.com/office/powerpoint/2010/main" val="18309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493952" y="2358571"/>
            <a:ext cx="10936047" cy="4023360"/>
          </a:xfrm>
        </p:spPr>
        <p:txBody>
          <a:bodyPr>
            <a:normAutofit/>
          </a:bodyPr>
          <a:lstStyle/>
          <a:p>
            <a:pPr marL="514350" indent="-514350">
              <a:buFont typeface="+mj-lt"/>
              <a:buAutoNum type="arabicPeriod" startAt="8"/>
            </a:pPr>
            <a:r>
              <a:rPr lang="en-US" sz="3200" dirty="0"/>
              <a:t>Why was Jacob so worried about losing Benjamin?</a:t>
            </a:r>
          </a:p>
          <a:p>
            <a:pPr marL="514350" indent="-514350">
              <a:buFont typeface="+mj-lt"/>
              <a:buAutoNum type="arabicPeriod" startAt="8"/>
            </a:pPr>
            <a:r>
              <a:rPr lang="en-US" sz="3200" dirty="0"/>
              <a:t>How did Judah reassure his father as to the safety of Benjamin?</a:t>
            </a:r>
          </a:p>
          <a:p>
            <a:pPr marL="514350" indent="-514350">
              <a:buFont typeface="+mj-lt"/>
              <a:buAutoNum type="arabicPeriod" startAt="8"/>
            </a:pPr>
            <a:r>
              <a:rPr lang="en-US" sz="3200" dirty="0"/>
              <a:t> Why did Jacob finally agree to allowing Benjamin to join his brothers on their second trip to Egypt?</a:t>
            </a:r>
          </a:p>
          <a:p>
            <a:pPr marL="514350" indent="-514350">
              <a:buFont typeface="+mj-lt"/>
              <a:buAutoNum type="arabicPeriod" startAt="8"/>
            </a:pPr>
            <a:r>
              <a:rPr lang="en-US" sz="3200" dirty="0"/>
              <a:t> What did Jacob order his sons to do to further insure the safety of Benjamin?</a:t>
            </a:r>
          </a:p>
          <a:p>
            <a:endParaRPr lang="en-US" sz="2800" dirty="0"/>
          </a:p>
          <a:p>
            <a:endParaRPr lang="en-US" sz="2800" dirty="0"/>
          </a:p>
        </p:txBody>
      </p:sp>
    </p:spTree>
    <p:extLst>
      <p:ext uri="{BB962C8B-B14F-4D97-AF65-F5344CB8AC3E}">
        <p14:creationId xmlns:p14="http://schemas.microsoft.com/office/powerpoint/2010/main" val="31881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69854" y="656051"/>
            <a:ext cx="4886658" cy="1466663"/>
          </a:xfrm>
        </p:spPr>
        <p:txBody>
          <a:bodyPr/>
          <a:lstStyle/>
          <a:p>
            <a:r>
              <a:rPr lang="en-US" dirty="0"/>
              <a:t>Genesis 43: 15-18</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50006" y="2018003"/>
            <a:ext cx="5593592" cy="3099035"/>
          </a:xfrm>
        </p:spPr>
        <p:txBody>
          <a:bodyPr>
            <a:normAutofit/>
          </a:bodyPr>
          <a:lstStyle/>
          <a:p>
            <a:pPr algn="just"/>
            <a:r>
              <a:rPr lang="en-US" b="1" baseline="30000" dirty="0"/>
              <a:t>15</a:t>
            </a:r>
            <a:r>
              <a:rPr lang="en-US" dirty="0"/>
              <a:t>The men took that present, and they took double money in their hand and Benjamin; and went down to Egypt, and stood before Joseph. </a:t>
            </a:r>
            <a:r>
              <a:rPr lang="en-US" b="1" baseline="30000" dirty="0"/>
              <a:t>16</a:t>
            </a:r>
            <a:r>
              <a:rPr lang="en-US" dirty="0"/>
              <a:t>When Joseph saw Benjamin with them, he said to the steward of his house, “Bring the men into the house, and butcher an animal, and prepare; for the men will dine with me at noon.”</a:t>
            </a:r>
          </a:p>
          <a:p>
            <a:pPr algn="just"/>
            <a:r>
              <a:rPr lang="en-US" b="1" baseline="30000" dirty="0"/>
              <a:t>17</a:t>
            </a:r>
            <a:r>
              <a:rPr lang="en-US" dirty="0"/>
              <a:t>The man did as Joseph commanded and the man brought the men to Joseph’s house.</a:t>
            </a:r>
          </a:p>
          <a:p>
            <a:endParaRPr lang="en-US" dirty="0"/>
          </a:p>
          <a:p>
            <a:pPr marL="0" indent="0">
              <a:buNone/>
            </a:pPr>
            <a:endParaRPr lang="en-US" dirty="0"/>
          </a:p>
        </p:txBody>
      </p:sp>
      <p:pic>
        <p:nvPicPr>
          <p:cNvPr id="6" name="Picture 5" descr="A group of people posing for the camera&#10;&#10;Description automatically generated">
            <a:extLst>
              <a:ext uri="{FF2B5EF4-FFF2-40B4-BE49-F238E27FC236}">
                <a16:creationId xmlns:a16="http://schemas.microsoft.com/office/drawing/2014/main" id="{4D05B6CF-E813-7543-BF27-F857CA13D9F0}"/>
              </a:ext>
            </a:extLst>
          </p:cNvPr>
          <p:cNvPicPr>
            <a:picLocks noChangeAspect="1"/>
          </p:cNvPicPr>
          <p:nvPr/>
        </p:nvPicPr>
        <p:blipFill>
          <a:blip r:embed="rId2"/>
          <a:stretch>
            <a:fillRect/>
          </a:stretch>
        </p:blipFill>
        <p:spPr>
          <a:xfrm>
            <a:off x="6248403" y="1032555"/>
            <a:ext cx="5507450" cy="3861651"/>
          </a:xfrm>
          <a:prstGeom prst="rect">
            <a:avLst/>
          </a:prstGeom>
        </p:spPr>
      </p:pic>
      <p:sp>
        <p:nvSpPr>
          <p:cNvPr id="5" name="Content Placeholder 2">
            <a:extLst>
              <a:ext uri="{FF2B5EF4-FFF2-40B4-BE49-F238E27FC236}">
                <a16:creationId xmlns:a16="http://schemas.microsoft.com/office/drawing/2014/main" id="{85CCA3E4-9DFF-9D44-9671-4478BFD827E5}"/>
              </a:ext>
            </a:extLst>
          </p:cNvPr>
          <p:cNvSpPr txBox="1">
            <a:spLocks/>
          </p:cNvSpPr>
          <p:nvPr/>
        </p:nvSpPr>
        <p:spPr>
          <a:xfrm>
            <a:off x="267630" y="5260699"/>
            <a:ext cx="11574362" cy="149961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b="1" baseline="30000" dirty="0"/>
              <a:t>18</a:t>
            </a:r>
            <a:r>
              <a:rPr lang="en-US" dirty="0"/>
              <a:t>The men were afraid because they were brought to Joseph’s house; and they said, “Because of the money that was returned in our sacks the first time we’re brought in; that he may seek occasion against us, attack us, and seize us as slaves, along with our donkeys.”</a:t>
            </a:r>
          </a:p>
          <a:p>
            <a:pPr marL="0" indent="0">
              <a:buFont typeface="Tw Cen MT" panose="020B0602020104020603" pitchFamily="34" charset="0"/>
              <a:buNone/>
            </a:pPr>
            <a:endParaRPr lang="en-US" dirty="0"/>
          </a:p>
        </p:txBody>
      </p:sp>
      <p:sp>
        <p:nvSpPr>
          <p:cNvPr id="7" name="TextBox 6">
            <a:extLst>
              <a:ext uri="{FF2B5EF4-FFF2-40B4-BE49-F238E27FC236}">
                <a16:creationId xmlns:a16="http://schemas.microsoft.com/office/drawing/2014/main" id="{9E8CDBBC-2687-EB4F-9A18-F6F0BA0E0913}"/>
              </a:ext>
            </a:extLst>
          </p:cNvPr>
          <p:cNvSpPr txBox="1"/>
          <p:nvPr/>
        </p:nvSpPr>
        <p:spPr>
          <a:xfrm>
            <a:off x="6163770" y="4850662"/>
            <a:ext cx="3029413" cy="307777"/>
          </a:xfrm>
          <a:prstGeom prst="rect">
            <a:avLst/>
          </a:prstGeom>
          <a:noFill/>
        </p:spPr>
        <p:txBody>
          <a:bodyPr wrap="square" rtlCol="0">
            <a:spAutoFit/>
          </a:bodyPr>
          <a:lstStyle/>
          <a:p>
            <a:pPr algn="just"/>
            <a:r>
              <a:rPr lang="en-US" sz="1400" dirty="0"/>
              <a:t>Downloaded from </a:t>
            </a:r>
            <a:r>
              <a:rPr lang="en-US" sz="1400" dirty="0" err="1"/>
              <a:t>FreeBibleimages.org</a:t>
            </a:r>
            <a:endParaRPr lang="en-US" sz="1400" dirty="0"/>
          </a:p>
        </p:txBody>
      </p:sp>
    </p:spTree>
    <p:extLst>
      <p:ext uri="{BB962C8B-B14F-4D97-AF65-F5344CB8AC3E}">
        <p14:creationId xmlns:p14="http://schemas.microsoft.com/office/powerpoint/2010/main" val="3683704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2"/>
            <a:ext cx="5278546" cy="1531977"/>
          </a:xfrm>
        </p:spPr>
        <p:txBody>
          <a:bodyPr/>
          <a:lstStyle/>
          <a:p>
            <a:r>
              <a:rPr lang="en-US" dirty="0"/>
              <a:t>Genesis 43: 19-28</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35332" y="1930505"/>
            <a:ext cx="6522667" cy="2352066"/>
          </a:xfrm>
        </p:spPr>
        <p:txBody>
          <a:bodyPr>
            <a:normAutofit fontScale="92500"/>
          </a:bodyPr>
          <a:lstStyle/>
          <a:p>
            <a:pPr algn="just"/>
            <a:r>
              <a:rPr lang="en-US" b="1" baseline="30000" dirty="0"/>
              <a:t>19</a:t>
            </a:r>
            <a:r>
              <a:rPr lang="en-US" dirty="0"/>
              <a:t>They came near to the steward of Joseph’s house, and they spoke to him at the door of the house </a:t>
            </a:r>
            <a:r>
              <a:rPr lang="en-US" b="1" baseline="30000" dirty="0"/>
              <a:t>20</a:t>
            </a:r>
            <a:r>
              <a:rPr lang="en-US" dirty="0"/>
              <a:t>and said, “Oh, my lord, we indeed came down the first time to buy food. </a:t>
            </a:r>
            <a:r>
              <a:rPr lang="en-US" b="1" baseline="30000" dirty="0"/>
              <a:t>21</a:t>
            </a:r>
            <a:r>
              <a:rPr lang="en-US" dirty="0"/>
              <a:t>When we came to the lodging place, we opened our sacks, and behold, each man’s money was in the mouth of his sack, our money in full weight. We have brought it back in our hand. </a:t>
            </a:r>
            <a:r>
              <a:rPr lang="en-US" b="1" baseline="30000" dirty="0"/>
              <a:t>22</a:t>
            </a:r>
            <a:r>
              <a:rPr lang="en-US" dirty="0"/>
              <a:t>We have brought down other money in our hand to buy food. We don’t know who put our money in our sacks.”</a:t>
            </a:r>
          </a:p>
          <a:p>
            <a:pPr marL="0" indent="0">
              <a:buNone/>
            </a:pPr>
            <a:endParaRPr lang="en-US" dirty="0"/>
          </a:p>
        </p:txBody>
      </p:sp>
      <p:sp>
        <p:nvSpPr>
          <p:cNvPr id="5" name="Content Placeholder 2">
            <a:extLst>
              <a:ext uri="{FF2B5EF4-FFF2-40B4-BE49-F238E27FC236}">
                <a16:creationId xmlns:a16="http://schemas.microsoft.com/office/drawing/2014/main" id="{6B9159C6-4E71-2A49-8935-0C8F6E3E45EB}"/>
              </a:ext>
            </a:extLst>
          </p:cNvPr>
          <p:cNvSpPr txBox="1">
            <a:spLocks/>
          </p:cNvSpPr>
          <p:nvPr/>
        </p:nvSpPr>
        <p:spPr>
          <a:xfrm>
            <a:off x="277848" y="4282571"/>
            <a:ext cx="11453234" cy="2262693"/>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b="1" baseline="30000" dirty="0"/>
              <a:t>23</a:t>
            </a:r>
            <a:r>
              <a:rPr lang="en-US" dirty="0"/>
              <a:t>He said, “Peace be to you. Don’t be afraid. Your God, and the God of your father, has given you treasure in your sacks. I received your money.” He brought Simeon out to them. </a:t>
            </a:r>
            <a:r>
              <a:rPr lang="en-US" b="1" baseline="30000" dirty="0"/>
              <a:t>24</a:t>
            </a:r>
            <a:r>
              <a:rPr lang="en-US" dirty="0"/>
              <a:t>The man brought the men into Joseph’s house, and gave them water, and they washed their feet. He gave their donkeys fodder. </a:t>
            </a:r>
            <a:r>
              <a:rPr lang="en-US" b="1" baseline="30000" dirty="0"/>
              <a:t>25</a:t>
            </a:r>
            <a:r>
              <a:rPr lang="en-US" dirty="0"/>
              <a:t>They prepared the present for Joseph’s coming at noon, for they heard that they should eat bread there.</a:t>
            </a:r>
          </a:p>
          <a:p>
            <a:pPr algn="just"/>
            <a:r>
              <a:rPr lang="en-US" b="1" baseline="30000" dirty="0"/>
              <a:t>26</a:t>
            </a:r>
            <a:r>
              <a:rPr lang="en-US" dirty="0"/>
              <a:t>When Joseph came home, they brought him the present which was in their hand into the house, and bowed themselves down to the earth before him. </a:t>
            </a:r>
            <a:r>
              <a:rPr lang="en-US" b="1" baseline="30000" dirty="0"/>
              <a:t>27</a:t>
            </a:r>
            <a:r>
              <a:rPr lang="en-US" dirty="0"/>
              <a:t>He asked them of their welfare, and said, “Is your father well, the old man of whom you spoke? Is he yet alive?”</a:t>
            </a:r>
          </a:p>
          <a:p>
            <a:pPr algn="just"/>
            <a:r>
              <a:rPr lang="en-US" b="1" baseline="30000" dirty="0"/>
              <a:t>28</a:t>
            </a:r>
            <a:r>
              <a:rPr lang="en-US" dirty="0"/>
              <a:t>They said, “Your servant, our father, is well. He is still alive.” They bowed down humbly.</a:t>
            </a:r>
          </a:p>
          <a:p>
            <a:pPr algn="just"/>
            <a:endParaRPr lang="en-US" sz="2000" dirty="0"/>
          </a:p>
          <a:p>
            <a:endParaRPr lang="en-US" dirty="0"/>
          </a:p>
          <a:p>
            <a:pPr marL="0" indent="0">
              <a:buFont typeface="Tw Cen MT" panose="020B0602020104020603" pitchFamily="34" charset="0"/>
              <a:buNone/>
            </a:pPr>
            <a:endParaRPr lang="en-US" dirty="0"/>
          </a:p>
        </p:txBody>
      </p:sp>
      <p:pic>
        <p:nvPicPr>
          <p:cNvPr id="7" name="Picture 6" descr="A close up of a mans face&#10;&#10;Description automatically generated">
            <a:extLst>
              <a:ext uri="{FF2B5EF4-FFF2-40B4-BE49-F238E27FC236}">
                <a16:creationId xmlns:a16="http://schemas.microsoft.com/office/drawing/2014/main" id="{417BE44F-A314-F94B-835D-B5A23C9B623F}"/>
              </a:ext>
            </a:extLst>
          </p:cNvPr>
          <p:cNvPicPr>
            <a:picLocks noChangeAspect="1"/>
          </p:cNvPicPr>
          <p:nvPr/>
        </p:nvPicPr>
        <p:blipFill>
          <a:blip r:embed="rId2"/>
          <a:stretch>
            <a:fillRect/>
          </a:stretch>
        </p:blipFill>
        <p:spPr>
          <a:xfrm>
            <a:off x="6995533" y="851624"/>
            <a:ext cx="4735549" cy="3318932"/>
          </a:xfrm>
          <a:prstGeom prst="rect">
            <a:avLst/>
          </a:prstGeom>
        </p:spPr>
      </p:pic>
    </p:spTree>
    <p:extLst>
      <p:ext uri="{BB962C8B-B14F-4D97-AF65-F5344CB8AC3E}">
        <p14:creationId xmlns:p14="http://schemas.microsoft.com/office/powerpoint/2010/main" val="32650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80740" y="557916"/>
            <a:ext cx="5463603" cy="1546042"/>
          </a:xfrm>
        </p:spPr>
        <p:txBody>
          <a:bodyPr>
            <a:normAutofit/>
          </a:bodyPr>
          <a:lstStyle/>
          <a:p>
            <a:r>
              <a:rPr lang="en-US" dirty="0"/>
              <a:t>Genesis 43: 29-31</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6987569" y="982728"/>
            <a:ext cx="4638376" cy="5875272"/>
          </a:xfrm>
        </p:spPr>
        <p:txBody>
          <a:bodyPr>
            <a:normAutofit/>
          </a:bodyPr>
          <a:lstStyle/>
          <a:p>
            <a:pPr algn="just"/>
            <a:r>
              <a:rPr lang="en-US" sz="2800" b="1" baseline="30000" dirty="0"/>
              <a:t>29</a:t>
            </a:r>
            <a:r>
              <a:rPr lang="en-US" sz="2800" dirty="0"/>
              <a:t>He lifted up his eyes and saw Benjamin, his mother’s son, and said, “Is this your youngest brother, of whom you spoke to me?” He said, “God be gracious to you, my son.” </a:t>
            </a:r>
            <a:r>
              <a:rPr lang="en-US" sz="2800" b="1" baseline="30000" dirty="0"/>
              <a:t>30</a:t>
            </a:r>
            <a:r>
              <a:rPr lang="en-US" sz="2800" dirty="0"/>
              <a:t>Joseph hurried, for his heart yearned over his brother; and he sought a place to weep. He entered into his room and wept there. </a:t>
            </a:r>
            <a:r>
              <a:rPr lang="en-US" sz="2800" b="1" baseline="30000" dirty="0"/>
              <a:t>31</a:t>
            </a:r>
            <a:r>
              <a:rPr lang="en-US" sz="2800" dirty="0"/>
              <a:t>He washed his face and came out. He controlled himself and said, “Serve the meal.” </a:t>
            </a:r>
          </a:p>
          <a:p>
            <a:pPr marL="0" indent="0">
              <a:buNone/>
            </a:pPr>
            <a:endParaRPr lang="en-US" dirty="0"/>
          </a:p>
        </p:txBody>
      </p:sp>
      <p:pic>
        <p:nvPicPr>
          <p:cNvPr id="7" name="Picture 6" descr="A picture containing person, indoor, man, woman&#10;&#10;Description automatically generated">
            <a:extLst>
              <a:ext uri="{FF2B5EF4-FFF2-40B4-BE49-F238E27FC236}">
                <a16:creationId xmlns:a16="http://schemas.microsoft.com/office/drawing/2014/main" id="{EC85FE72-CDF8-7843-A878-3F1F37C3916F}"/>
              </a:ext>
            </a:extLst>
          </p:cNvPr>
          <p:cNvPicPr>
            <a:picLocks noChangeAspect="1"/>
          </p:cNvPicPr>
          <p:nvPr/>
        </p:nvPicPr>
        <p:blipFill>
          <a:blip r:embed="rId2"/>
          <a:stretch>
            <a:fillRect/>
          </a:stretch>
        </p:blipFill>
        <p:spPr>
          <a:xfrm>
            <a:off x="447255" y="2235669"/>
            <a:ext cx="6177365" cy="4142115"/>
          </a:xfrm>
          <a:prstGeom prst="rect">
            <a:avLst/>
          </a:prstGeom>
        </p:spPr>
      </p:pic>
    </p:spTree>
    <p:extLst>
      <p:ext uri="{BB962C8B-B14F-4D97-AF65-F5344CB8AC3E}">
        <p14:creationId xmlns:p14="http://schemas.microsoft.com/office/powerpoint/2010/main" val="150152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391951" y="2249424"/>
            <a:ext cx="11021116" cy="4023360"/>
          </a:xfrm>
        </p:spPr>
        <p:txBody>
          <a:bodyPr>
            <a:normAutofit/>
          </a:bodyPr>
          <a:lstStyle/>
          <a:p>
            <a:pPr marL="514350" indent="-514350">
              <a:buFont typeface="+mj-lt"/>
              <a:buAutoNum type="arabicPeriod" startAt="12"/>
            </a:pPr>
            <a:r>
              <a:rPr lang="en-US" sz="3200" dirty="0"/>
              <a:t> Why were the brothers frightened when Joseph took them into his house?</a:t>
            </a:r>
          </a:p>
          <a:p>
            <a:pPr marL="514350" indent="-514350">
              <a:buFont typeface="+mj-lt"/>
              <a:buAutoNum type="arabicPeriod" startAt="12"/>
            </a:pPr>
            <a:endParaRPr lang="en-US" sz="3200" dirty="0"/>
          </a:p>
          <a:p>
            <a:pPr marL="514350" indent="-514350">
              <a:buFont typeface="+mj-lt"/>
              <a:buAutoNum type="arabicPeriod" startAt="12"/>
            </a:pPr>
            <a:r>
              <a:rPr lang="en-US" sz="3200" dirty="0"/>
              <a:t> How did the steward respond after they expressed their concerns?</a:t>
            </a:r>
          </a:p>
          <a:p>
            <a:pPr marL="514350" indent="-514350">
              <a:buFont typeface="+mj-lt"/>
              <a:buAutoNum type="arabicPeriod" startAt="12"/>
            </a:pPr>
            <a:endParaRPr lang="en-US" sz="3200" dirty="0"/>
          </a:p>
          <a:p>
            <a:pPr marL="514350" indent="-514350">
              <a:buFont typeface="+mj-lt"/>
              <a:buAutoNum type="arabicPeriod" startAt="12"/>
            </a:pPr>
            <a:r>
              <a:rPr lang="en-US" sz="3200" dirty="0"/>
              <a:t> What did Joseph see that moved him to the point of weeping? </a:t>
            </a:r>
          </a:p>
          <a:p>
            <a:endParaRPr lang="en-US" sz="2800" dirty="0"/>
          </a:p>
          <a:p>
            <a:endParaRPr lang="en-US" sz="2800" dirty="0"/>
          </a:p>
        </p:txBody>
      </p:sp>
    </p:spTree>
    <p:extLst>
      <p:ext uri="{BB962C8B-B14F-4D97-AF65-F5344CB8AC3E}">
        <p14:creationId xmlns:p14="http://schemas.microsoft.com/office/powerpoint/2010/main" val="392728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5039060" cy="1499616"/>
          </a:xfrm>
        </p:spPr>
        <p:txBody>
          <a:bodyPr/>
          <a:lstStyle/>
          <a:p>
            <a:r>
              <a:rPr lang="en-US" dirty="0"/>
              <a:t>Genesis 43: 32-34</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67629" y="2290544"/>
            <a:ext cx="6311591" cy="4155139"/>
          </a:xfrm>
        </p:spPr>
        <p:txBody>
          <a:bodyPr>
            <a:normAutofit fontScale="92500" lnSpcReduction="10000"/>
          </a:bodyPr>
          <a:lstStyle/>
          <a:p>
            <a:pPr algn="just"/>
            <a:r>
              <a:rPr lang="en-US" sz="2800" b="1" baseline="30000" dirty="0"/>
              <a:t>32</a:t>
            </a:r>
            <a:r>
              <a:rPr lang="en-US" sz="2800" dirty="0"/>
              <a:t>They served him by himself and them by themselves, and the Egyptians who ate with him by themselves, because the Egyptians don’t eat with the Hebrews, for that is an abomination to the Egyptians. </a:t>
            </a:r>
            <a:r>
              <a:rPr lang="en-US" sz="2800" b="1" baseline="30000" dirty="0"/>
              <a:t>33</a:t>
            </a:r>
            <a:r>
              <a:rPr lang="en-US" sz="2800" dirty="0"/>
              <a:t>They sat before him, the firstborn according to his birthright, and the youngest according to his youth, and the men marveled with one another. </a:t>
            </a:r>
            <a:r>
              <a:rPr lang="en-US" sz="2800" b="1" baseline="30000" dirty="0"/>
              <a:t>34</a:t>
            </a:r>
            <a:r>
              <a:rPr lang="en-US" sz="2800" dirty="0"/>
              <a:t>He sent portions to them from before him, but Benjamin’s portion was five times as much as any of theirs. They drank, and were merry with him.</a:t>
            </a:r>
          </a:p>
          <a:p>
            <a:endParaRPr lang="en-US" dirty="0"/>
          </a:p>
          <a:p>
            <a:pPr marL="0" indent="0">
              <a:buNone/>
            </a:pPr>
            <a:endParaRPr lang="en-US" dirty="0"/>
          </a:p>
        </p:txBody>
      </p:sp>
      <p:pic>
        <p:nvPicPr>
          <p:cNvPr id="7" name="Picture 6">
            <a:extLst>
              <a:ext uri="{FF2B5EF4-FFF2-40B4-BE49-F238E27FC236}">
                <a16:creationId xmlns:a16="http://schemas.microsoft.com/office/drawing/2014/main" id="{B8845322-E019-E24D-B043-ABA54457686A}"/>
              </a:ext>
            </a:extLst>
          </p:cNvPr>
          <p:cNvPicPr>
            <a:picLocks noChangeAspect="1"/>
          </p:cNvPicPr>
          <p:nvPr/>
        </p:nvPicPr>
        <p:blipFill>
          <a:blip r:embed="rId2"/>
          <a:stretch>
            <a:fillRect/>
          </a:stretch>
        </p:blipFill>
        <p:spPr>
          <a:xfrm>
            <a:off x="6855684" y="0"/>
            <a:ext cx="5336316" cy="6858000"/>
          </a:xfrm>
          <a:prstGeom prst="rect">
            <a:avLst/>
          </a:prstGeom>
        </p:spPr>
      </p:pic>
    </p:spTree>
    <p:extLst>
      <p:ext uri="{BB962C8B-B14F-4D97-AF65-F5344CB8AC3E}">
        <p14:creationId xmlns:p14="http://schemas.microsoft.com/office/powerpoint/2010/main" val="1467523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4625403" cy="1488434"/>
          </a:xfrm>
        </p:spPr>
        <p:txBody>
          <a:bodyPr/>
          <a:lstStyle/>
          <a:p>
            <a:r>
              <a:rPr lang="en-US" dirty="0"/>
              <a:t>Genesis 44: 1-5</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450338" y="1998853"/>
            <a:ext cx="5372425" cy="2699893"/>
          </a:xfrm>
        </p:spPr>
        <p:txBody>
          <a:bodyPr>
            <a:normAutofit lnSpcReduction="10000"/>
          </a:bodyPr>
          <a:lstStyle/>
          <a:p>
            <a:pPr algn="just"/>
            <a:r>
              <a:rPr lang="en-US" sz="2500" b="1" baseline="30000" dirty="0"/>
              <a:t>1</a:t>
            </a:r>
            <a:r>
              <a:rPr lang="en-US" sz="2500" dirty="0"/>
              <a:t>He commanded the steward of his house saying, “Fill the men’s sacks with food, as much as they can carry, and put each man’s money in his sack’s mouth. </a:t>
            </a:r>
            <a:r>
              <a:rPr lang="en-US" sz="2500" b="1" baseline="30000" dirty="0"/>
              <a:t>2</a:t>
            </a:r>
            <a:r>
              <a:rPr lang="en-US" sz="2500" dirty="0"/>
              <a:t>Put my cup, the silver cup, in the sack’s mouth of the youngest, with his grain money.” He did according to the word that Joseph had spoken.</a:t>
            </a:r>
          </a:p>
          <a:p>
            <a:endParaRPr lang="en-US" dirty="0"/>
          </a:p>
          <a:p>
            <a:pPr marL="0" indent="0">
              <a:buNone/>
            </a:pPr>
            <a:endParaRPr lang="en-US" dirty="0"/>
          </a:p>
        </p:txBody>
      </p:sp>
      <p:sp>
        <p:nvSpPr>
          <p:cNvPr id="5" name="Content Placeholder 2">
            <a:extLst>
              <a:ext uri="{FF2B5EF4-FFF2-40B4-BE49-F238E27FC236}">
                <a16:creationId xmlns:a16="http://schemas.microsoft.com/office/drawing/2014/main" id="{FE37713C-EBB9-2D47-9F8B-CFD2C2F9C918}"/>
              </a:ext>
            </a:extLst>
          </p:cNvPr>
          <p:cNvSpPr txBox="1">
            <a:spLocks/>
          </p:cNvSpPr>
          <p:nvPr/>
        </p:nvSpPr>
        <p:spPr>
          <a:xfrm>
            <a:off x="446651" y="4698746"/>
            <a:ext cx="11297381" cy="178926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500" b="1" baseline="30000" dirty="0"/>
              <a:t>3</a:t>
            </a:r>
            <a:r>
              <a:rPr lang="en-US" sz="2500" dirty="0"/>
              <a:t>As soon as the morning was light, the men were sent away they and their donkeys. </a:t>
            </a:r>
            <a:r>
              <a:rPr lang="en-US" sz="2500" b="1" baseline="30000" dirty="0"/>
              <a:t>4</a:t>
            </a:r>
            <a:r>
              <a:rPr lang="en-US" sz="2500" dirty="0"/>
              <a:t>When they had gone out of the city and were not yet far off, Joseph said to his steward, “Up, follow after the men. When you overtake them, ask them, ‘Why have you rewarded evil for good? </a:t>
            </a:r>
            <a:r>
              <a:rPr lang="en-US" sz="2500" b="1" baseline="30000" dirty="0"/>
              <a:t>5</a:t>
            </a:r>
            <a:r>
              <a:rPr lang="en-US" sz="2500" dirty="0"/>
              <a:t>Isn’t this that from which my lord drinks and by which he indeed divines? You have done evil in so doing.’”</a:t>
            </a:r>
          </a:p>
          <a:p>
            <a:endParaRPr lang="en-US" dirty="0"/>
          </a:p>
          <a:p>
            <a:pPr marL="0" indent="0">
              <a:buFont typeface="Tw Cen MT" panose="020B0602020104020603" pitchFamily="34" charset="0"/>
              <a:buNone/>
            </a:pPr>
            <a:endParaRPr lang="en-US" dirty="0"/>
          </a:p>
        </p:txBody>
      </p:sp>
      <p:pic>
        <p:nvPicPr>
          <p:cNvPr id="6" name="Picture 5" descr="A picture containing person, man, standing, yellow&#10;&#10;Description automatically generated">
            <a:extLst>
              <a:ext uri="{FF2B5EF4-FFF2-40B4-BE49-F238E27FC236}">
                <a16:creationId xmlns:a16="http://schemas.microsoft.com/office/drawing/2014/main" id="{68836EF5-4A50-2945-9546-F010DD9B798B}"/>
              </a:ext>
            </a:extLst>
          </p:cNvPr>
          <p:cNvPicPr>
            <a:picLocks noChangeAspect="1"/>
          </p:cNvPicPr>
          <p:nvPr/>
        </p:nvPicPr>
        <p:blipFill>
          <a:blip r:embed="rId2"/>
          <a:stretch>
            <a:fillRect/>
          </a:stretch>
        </p:blipFill>
        <p:spPr>
          <a:xfrm>
            <a:off x="6183955" y="369994"/>
            <a:ext cx="5464628" cy="3852266"/>
          </a:xfrm>
          <a:prstGeom prst="rect">
            <a:avLst/>
          </a:prstGeom>
        </p:spPr>
      </p:pic>
      <p:sp>
        <p:nvSpPr>
          <p:cNvPr id="8" name="TextBox 7">
            <a:extLst>
              <a:ext uri="{FF2B5EF4-FFF2-40B4-BE49-F238E27FC236}">
                <a16:creationId xmlns:a16="http://schemas.microsoft.com/office/drawing/2014/main" id="{260F873E-5B3A-8E47-B529-22BA32DF8050}"/>
              </a:ext>
            </a:extLst>
          </p:cNvPr>
          <p:cNvSpPr txBox="1"/>
          <p:nvPr/>
        </p:nvSpPr>
        <p:spPr>
          <a:xfrm>
            <a:off x="6073569" y="4185718"/>
            <a:ext cx="2985176" cy="307777"/>
          </a:xfrm>
          <a:prstGeom prst="rect">
            <a:avLst/>
          </a:prstGeom>
          <a:noFill/>
        </p:spPr>
        <p:txBody>
          <a:bodyPr wrap="none" rtlCol="0">
            <a:spAutoFit/>
          </a:bodyPr>
          <a:lstStyle/>
          <a:p>
            <a:pPr algn="just"/>
            <a:r>
              <a:rPr lang="en-US" sz="1400" dirty="0"/>
              <a:t>Downloaded from </a:t>
            </a:r>
            <a:r>
              <a:rPr lang="en-US" sz="1400" dirty="0" err="1"/>
              <a:t>FreeBibleimages.org</a:t>
            </a:r>
            <a:endParaRPr lang="en-US" sz="1400" dirty="0"/>
          </a:p>
        </p:txBody>
      </p:sp>
    </p:spTree>
    <p:extLst>
      <p:ext uri="{BB962C8B-B14F-4D97-AF65-F5344CB8AC3E}">
        <p14:creationId xmlns:p14="http://schemas.microsoft.com/office/powerpoint/2010/main" val="248830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5039060" cy="1477548"/>
          </a:xfrm>
        </p:spPr>
        <p:txBody>
          <a:bodyPr/>
          <a:lstStyle/>
          <a:p>
            <a:r>
              <a:rPr lang="en-US" dirty="0"/>
              <a:t>Genesis 42: 1-7</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53726" y="5073805"/>
            <a:ext cx="11484548" cy="1722362"/>
          </a:xfrm>
        </p:spPr>
        <p:txBody>
          <a:bodyPr>
            <a:normAutofit/>
          </a:bodyPr>
          <a:lstStyle/>
          <a:p>
            <a:pPr algn="just"/>
            <a:r>
              <a:rPr lang="en-US" dirty="0"/>
              <a:t> </a:t>
            </a:r>
            <a:r>
              <a:rPr lang="en-US" b="1" baseline="30000" dirty="0"/>
              <a:t>6</a:t>
            </a:r>
            <a:r>
              <a:rPr lang="en-US" dirty="0"/>
              <a:t>Joseph was the governor over the land. It was he who sold to all the people of the land. Joseph’s brothers came, and bowed themselves down to him with their faces to the earth. </a:t>
            </a:r>
            <a:r>
              <a:rPr lang="en-US" b="1" baseline="30000" dirty="0"/>
              <a:t>7</a:t>
            </a:r>
            <a:r>
              <a:rPr lang="en-US" dirty="0"/>
              <a:t>Joseph saw his brothers, and he recognized them, but acted like a stranger to them and spoke roughly with them. He said to them, “Where did you come from?”</a:t>
            </a:r>
          </a:p>
          <a:p>
            <a:pPr marL="0" indent="0">
              <a:buNone/>
            </a:pPr>
            <a:endParaRPr lang="en-US" dirty="0"/>
          </a:p>
        </p:txBody>
      </p:sp>
      <p:pic>
        <p:nvPicPr>
          <p:cNvPr id="6" name="Picture 5" descr="A black and white photo of an old building&#10;&#10;Description automatically generated">
            <a:extLst>
              <a:ext uri="{FF2B5EF4-FFF2-40B4-BE49-F238E27FC236}">
                <a16:creationId xmlns:a16="http://schemas.microsoft.com/office/drawing/2014/main" id="{CC85505E-9F89-F34D-BF02-1F9E0A96DED0}"/>
              </a:ext>
            </a:extLst>
          </p:cNvPr>
          <p:cNvPicPr>
            <a:picLocks noChangeAspect="1"/>
          </p:cNvPicPr>
          <p:nvPr/>
        </p:nvPicPr>
        <p:blipFill>
          <a:blip r:embed="rId2"/>
          <a:stretch>
            <a:fillRect/>
          </a:stretch>
        </p:blipFill>
        <p:spPr>
          <a:xfrm>
            <a:off x="6646128" y="1351431"/>
            <a:ext cx="5192146" cy="3656008"/>
          </a:xfrm>
          <a:prstGeom prst="rect">
            <a:avLst/>
          </a:prstGeom>
        </p:spPr>
      </p:pic>
      <p:sp>
        <p:nvSpPr>
          <p:cNvPr id="5" name="Content Placeholder 2">
            <a:extLst>
              <a:ext uri="{FF2B5EF4-FFF2-40B4-BE49-F238E27FC236}">
                <a16:creationId xmlns:a16="http://schemas.microsoft.com/office/drawing/2014/main" id="{27C902B6-A7A5-D948-95D0-B2D64E74650C}"/>
              </a:ext>
            </a:extLst>
          </p:cNvPr>
          <p:cNvSpPr txBox="1">
            <a:spLocks/>
          </p:cNvSpPr>
          <p:nvPr/>
        </p:nvSpPr>
        <p:spPr>
          <a:xfrm>
            <a:off x="353726" y="1994534"/>
            <a:ext cx="6047074" cy="3090157"/>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b="1" baseline="30000" dirty="0"/>
              <a:t>1</a:t>
            </a:r>
            <a:r>
              <a:rPr lang="en-US" dirty="0"/>
              <a:t>Now Jacob saw that there was grain in Egypt and Jacob said to his sons, “Why do you look at one another?” </a:t>
            </a:r>
            <a:r>
              <a:rPr lang="en-US" b="1" baseline="30000" dirty="0"/>
              <a:t>2</a:t>
            </a:r>
            <a:r>
              <a:rPr lang="en-US" dirty="0"/>
              <a:t>He said, “Behold, I have heard that there is grain in Egypt. Go down there and buy for us from there so that we may live.” </a:t>
            </a:r>
            <a:r>
              <a:rPr lang="en-US" b="1" baseline="30000" dirty="0"/>
              <a:t>3</a:t>
            </a:r>
            <a:r>
              <a:rPr lang="en-US" dirty="0"/>
              <a:t>Joseph’s ten brothers went down to buy grain from Egypt. </a:t>
            </a:r>
            <a:r>
              <a:rPr lang="en-US" b="1" baseline="30000" dirty="0"/>
              <a:t>4</a:t>
            </a:r>
            <a:r>
              <a:rPr lang="en-US" dirty="0"/>
              <a:t>But Jacob didn’t send Benjamin, Joseph’s brother, with his brothers; for he said, “Lest perhaps harm happen to him.” </a:t>
            </a:r>
            <a:r>
              <a:rPr lang="en-US" b="1" baseline="30000" dirty="0"/>
              <a:t>5</a:t>
            </a:r>
            <a:r>
              <a:rPr lang="en-US" dirty="0"/>
              <a:t>The sons of Israel came to buy among those who came, for the famine was in the land of Canaan.</a:t>
            </a:r>
          </a:p>
        </p:txBody>
      </p:sp>
    </p:spTree>
    <p:extLst>
      <p:ext uri="{BB962C8B-B14F-4D97-AF65-F5344CB8AC3E}">
        <p14:creationId xmlns:p14="http://schemas.microsoft.com/office/powerpoint/2010/main" val="92338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4855028" cy="1434750"/>
          </a:xfrm>
        </p:spPr>
        <p:txBody>
          <a:bodyPr/>
          <a:lstStyle/>
          <a:p>
            <a:r>
              <a:rPr lang="en-US" dirty="0"/>
              <a:t>Genesis 44: 6-13</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63932" y="2036373"/>
            <a:ext cx="6058640" cy="2883970"/>
          </a:xfrm>
        </p:spPr>
        <p:txBody>
          <a:bodyPr>
            <a:normAutofit lnSpcReduction="10000"/>
          </a:bodyPr>
          <a:lstStyle/>
          <a:p>
            <a:pPr algn="just"/>
            <a:r>
              <a:rPr lang="en-US" sz="2300" b="1" baseline="30000" dirty="0"/>
              <a:t>7</a:t>
            </a:r>
            <a:r>
              <a:rPr lang="en-US" sz="2300" dirty="0"/>
              <a:t>They said to him, “Why does my lord speak such words as these? Far be it from your servants that they should do such a thing! </a:t>
            </a:r>
            <a:r>
              <a:rPr lang="en-US" sz="2300" b="1" baseline="30000" dirty="0"/>
              <a:t>8</a:t>
            </a:r>
            <a:r>
              <a:rPr lang="en-US" sz="2300" dirty="0"/>
              <a:t>Behold, the money, which we found in our sacks’ mouths, we brought again to you out of the land of Canaan. How then should we steal silver or gold out of your lord’s house? </a:t>
            </a:r>
            <a:r>
              <a:rPr lang="en-US" sz="2300" b="1" baseline="30000" dirty="0"/>
              <a:t>9</a:t>
            </a:r>
            <a:r>
              <a:rPr lang="en-US" sz="2300" dirty="0"/>
              <a:t>With whomever of your servants it is found, let him die, and we also will be my lord’s slaves.”</a:t>
            </a:r>
          </a:p>
          <a:p>
            <a:endParaRPr lang="en-US" dirty="0"/>
          </a:p>
          <a:p>
            <a:pPr marL="0" indent="0">
              <a:buNone/>
            </a:pPr>
            <a:endParaRPr lang="en-US" dirty="0"/>
          </a:p>
        </p:txBody>
      </p:sp>
      <p:sp>
        <p:nvSpPr>
          <p:cNvPr id="7" name="Content Placeholder 2">
            <a:extLst>
              <a:ext uri="{FF2B5EF4-FFF2-40B4-BE49-F238E27FC236}">
                <a16:creationId xmlns:a16="http://schemas.microsoft.com/office/drawing/2014/main" id="{A5B84303-72FE-C942-AAAE-4C685A2B6B5E}"/>
              </a:ext>
            </a:extLst>
          </p:cNvPr>
          <p:cNvSpPr txBox="1">
            <a:spLocks/>
          </p:cNvSpPr>
          <p:nvPr/>
        </p:nvSpPr>
        <p:spPr>
          <a:xfrm>
            <a:off x="354639" y="4680857"/>
            <a:ext cx="11114657" cy="1376172"/>
          </a:xfrm>
          <a:prstGeom prst="rect">
            <a:avLst/>
          </a:prstGeom>
        </p:spPr>
        <p:txBody>
          <a:bodyPr vert="horz" lIns="45720" tIns="45720" rIns="45720" bIns="45720" rtlCol="0">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9200" b="1" baseline="30000" dirty="0"/>
              <a:t>10</a:t>
            </a:r>
            <a:r>
              <a:rPr lang="en-US" sz="9200" dirty="0"/>
              <a:t>He said, “Now also let it be according to your words. He with whom it is found will be my slave; and you will be blameless.”</a:t>
            </a:r>
          </a:p>
          <a:p>
            <a:pPr algn="just"/>
            <a:r>
              <a:rPr lang="en-US" sz="9200" b="1" baseline="30000" dirty="0"/>
              <a:t>11</a:t>
            </a:r>
            <a:r>
              <a:rPr lang="en-US" sz="9200" dirty="0"/>
              <a:t>Then they hurried and each man took his sack down to the ground, and each man opened his sack. </a:t>
            </a:r>
            <a:r>
              <a:rPr lang="en-US" sz="9200" b="1" baseline="30000" dirty="0"/>
              <a:t>12</a:t>
            </a:r>
            <a:r>
              <a:rPr lang="en-US" sz="9200" dirty="0"/>
              <a:t>He searched, beginning with the oldest, and ending at the youngest. The cup was found in Benjamin’s sack. </a:t>
            </a:r>
            <a:r>
              <a:rPr lang="en-US" sz="9200" b="1" baseline="30000" dirty="0"/>
              <a:t>13</a:t>
            </a:r>
            <a:r>
              <a:rPr lang="en-US" sz="9200" dirty="0"/>
              <a:t>Then they tore their clothes, and each man loaded his donkey, and returned to the city.</a:t>
            </a:r>
          </a:p>
          <a:p>
            <a:pPr algn="just"/>
            <a:endParaRPr lang="en-US" dirty="0"/>
          </a:p>
          <a:p>
            <a:endParaRPr lang="en-US" dirty="0"/>
          </a:p>
          <a:p>
            <a:endParaRPr lang="en-US" dirty="0"/>
          </a:p>
          <a:p>
            <a:pPr marL="0" indent="0">
              <a:buFont typeface="Tw Cen MT" panose="020B0602020104020603" pitchFamily="34" charset="0"/>
              <a:buNone/>
            </a:pPr>
            <a:endParaRPr lang="en-US" dirty="0"/>
          </a:p>
        </p:txBody>
      </p:sp>
      <p:pic>
        <p:nvPicPr>
          <p:cNvPr id="8" name="Picture 7" descr="A picture containing text, book&#10;&#10;Description automatically generated">
            <a:extLst>
              <a:ext uri="{FF2B5EF4-FFF2-40B4-BE49-F238E27FC236}">
                <a16:creationId xmlns:a16="http://schemas.microsoft.com/office/drawing/2014/main" id="{F4865236-7103-7B45-8ADF-EA68258207F0}"/>
              </a:ext>
            </a:extLst>
          </p:cNvPr>
          <p:cNvPicPr>
            <a:picLocks noChangeAspect="1"/>
          </p:cNvPicPr>
          <p:nvPr/>
        </p:nvPicPr>
        <p:blipFill>
          <a:blip r:embed="rId2"/>
          <a:stretch>
            <a:fillRect/>
          </a:stretch>
        </p:blipFill>
        <p:spPr>
          <a:xfrm>
            <a:off x="6518420" y="1241448"/>
            <a:ext cx="4855028" cy="3322554"/>
          </a:xfrm>
          <a:prstGeom prst="rect">
            <a:avLst/>
          </a:prstGeom>
        </p:spPr>
      </p:pic>
    </p:spTree>
    <p:extLst>
      <p:ext uri="{BB962C8B-B14F-4D97-AF65-F5344CB8AC3E}">
        <p14:creationId xmlns:p14="http://schemas.microsoft.com/office/powerpoint/2010/main" val="2976950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437106" y="2477911"/>
            <a:ext cx="11269472" cy="4023360"/>
          </a:xfrm>
        </p:spPr>
        <p:txBody>
          <a:bodyPr>
            <a:normAutofit/>
          </a:bodyPr>
          <a:lstStyle/>
          <a:p>
            <a:pPr marL="742950" indent="-742950">
              <a:buFont typeface="+mj-lt"/>
              <a:buAutoNum type="arabicPeriod" startAt="15"/>
            </a:pPr>
            <a:r>
              <a:rPr lang="en-US" sz="3600" dirty="0"/>
              <a:t>Which brother got preferential treatment at the feast?</a:t>
            </a:r>
          </a:p>
          <a:p>
            <a:pPr marL="514350" indent="-514350">
              <a:buFont typeface="+mj-lt"/>
              <a:buAutoNum type="arabicPeriod" startAt="15"/>
            </a:pPr>
            <a:r>
              <a:rPr lang="en-US" sz="3600" dirty="0"/>
              <a:t> What did the steward propose to do with whoever “stole” the silver cup?</a:t>
            </a:r>
          </a:p>
          <a:p>
            <a:pPr marL="514350" indent="-514350">
              <a:buFont typeface="+mj-lt"/>
              <a:buAutoNum type="arabicPeriod" startAt="15"/>
            </a:pPr>
            <a:r>
              <a:rPr lang="en-US" sz="3600" dirty="0"/>
              <a:t> Which brother’s sack contained the silver cup?</a:t>
            </a:r>
          </a:p>
          <a:p>
            <a:pPr marL="514350" indent="-514350">
              <a:buFont typeface="+mj-lt"/>
              <a:buAutoNum type="arabicPeriod" startAt="15"/>
            </a:pPr>
            <a:r>
              <a:rPr lang="en-US" sz="3600" dirty="0"/>
              <a:t> Why did Joseph choose to frame his youngest brother for theft of the silver cup?</a:t>
            </a:r>
          </a:p>
        </p:txBody>
      </p:sp>
    </p:spTree>
    <p:extLst>
      <p:ext uri="{BB962C8B-B14F-4D97-AF65-F5344CB8AC3E}">
        <p14:creationId xmlns:p14="http://schemas.microsoft.com/office/powerpoint/2010/main" val="22278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Acknowledgments:</a:t>
            </a:r>
          </a:p>
        </p:txBody>
      </p:sp>
      <p:sp>
        <p:nvSpPr>
          <p:cNvPr id="6" name="Content Placeholder 2">
            <a:extLst>
              <a:ext uri="{FF2B5EF4-FFF2-40B4-BE49-F238E27FC236}">
                <a16:creationId xmlns:a16="http://schemas.microsoft.com/office/drawing/2014/main" id="{7548A103-053C-6F45-8925-1CF3D01CD199}"/>
              </a:ext>
            </a:extLst>
          </p:cNvPr>
          <p:cNvSpPr>
            <a:spLocks noGrp="1"/>
          </p:cNvSpPr>
          <p:nvPr>
            <p:ph idx="1"/>
          </p:nvPr>
        </p:nvSpPr>
        <p:spPr>
          <a:xfrm>
            <a:off x="383278" y="2598683"/>
            <a:ext cx="11001771" cy="4023360"/>
          </a:xfrm>
        </p:spPr>
        <p:txBody>
          <a:bodyPr>
            <a:normAutofit/>
          </a:bodyPr>
          <a:lstStyle/>
          <a:p>
            <a:pPr>
              <a:buFont typeface="Arial" panose="020B0604020202020204" pitchFamily="34" charset="0"/>
              <a:buChar char="•"/>
            </a:pPr>
            <a:r>
              <a:rPr lang="en-US" sz="3600" dirty="0"/>
              <a:t> </a:t>
            </a:r>
            <a:r>
              <a:rPr lang="en-US" sz="3200" dirty="0"/>
              <a:t>Scripture verses were taken from the World English Bible and edited for clarity.</a:t>
            </a:r>
            <a:endParaRPr lang="en-US" sz="3200" baseline="30000" dirty="0"/>
          </a:p>
          <a:p>
            <a:pPr>
              <a:buFont typeface="Arial" panose="020B0604020202020204" pitchFamily="34" charset="0"/>
              <a:buChar char="•"/>
            </a:pPr>
            <a:r>
              <a:rPr lang="en-US" sz="3200" dirty="0"/>
              <a:t> Unless otherwise indicated, all images were downloaded  from Wikimedia.</a:t>
            </a:r>
          </a:p>
          <a:p>
            <a:pPr>
              <a:buFont typeface="Arial" panose="020B0604020202020204" pitchFamily="34" charset="0"/>
              <a:buChar char="•"/>
            </a:pPr>
            <a:r>
              <a:rPr lang="en-US" sz="3200" dirty="0"/>
              <a:t> Most of the questions are derived from commentary from  “The Rational Bible: Genesis” by Dennis Prager.</a:t>
            </a:r>
          </a:p>
        </p:txBody>
      </p:sp>
    </p:spTree>
    <p:extLst>
      <p:ext uri="{BB962C8B-B14F-4D97-AF65-F5344CB8AC3E}">
        <p14:creationId xmlns:p14="http://schemas.microsoft.com/office/powerpoint/2010/main" val="141324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5441831" cy="1510206"/>
          </a:xfrm>
        </p:spPr>
        <p:txBody>
          <a:bodyPr/>
          <a:lstStyle/>
          <a:p>
            <a:r>
              <a:rPr lang="en-US" dirty="0"/>
              <a:t>Genesis 42: 9-17</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34177" y="1998073"/>
            <a:ext cx="7170234" cy="4805172"/>
          </a:xfrm>
        </p:spPr>
        <p:txBody>
          <a:bodyPr>
            <a:normAutofit fontScale="85000" lnSpcReduction="20000"/>
          </a:bodyPr>
          <a:lstStyle/>
          <a:p>
            <a:pPr algn="just"/>
            <a:r>
              <a:rPr lang="en-US" sz="2400" b="1" baseline="30000" dirty="0"/>
              <a:t>9</a:t>
            </a:r>
            <a:r>
              <a:rPr lang="en-US" sz="2400" dirty="0"/>
              <a:t>Joseph remembered the dreams which he dreamed about them and said to them, “You are spies! You have come to see the nakedness of the land.”</a:t>
            </a:r>
          </a:p>
          <a:p>
            <a:pPr algn="just"/>
            <a:r>
              <a:rPr lang="en-US" sz="2400" b="1" baseline="30000" dirty="0"/>
              <a:t>10</a:t>
            </a:r>
            <a:r>
              <a:rPr lang="en-US" sz="2400" dirty="0"/>
              <a:t>They said to him, “No, my lord, but your servants have come to buy food. </a:t>
            </a:r>
            <a:r>
              <a:rPr lang="en-US" sz="2400" b="1" baseline="30000" dirty="0"/>
              <a:t>11</a:t>
            </a:r>
            <a:r>
              <a:rPr lang="en-US" sz="2400" dirty="0"/>
              <a:t>We are all one man’s sons; we are honest men. Your servants are not spies.”</a:t>
            </a:r>
          </a:p>
          <a:p>
            <a:pPr algn="just"/>
            <a:r>
              <a:rPr lang="en-US" sz="2400" b="1" baseline="30000" dirty="0"/>
              <a:t>12</a:t>
            </a:r>
            <a:r>
              <a:rPr lang="en-US" sz="2400" dirty="0"/>
              <a:t>He said to them, “No, but you have come to see the nakedness of the land!”</a:t>
            </a:r>
          </a:p>
          <a:p>
            <a:pPr algn="just"/>
            <a:r>
              <a:rPr lang="en-US" sz="2400" b="1" baseline="30000" dirty="0"/>
              <a:t>13</a:t>
            </a:r>
            <a:r>
              <a:rPr lang="en-US" sz="2400" dirty="0"/>
              <a:t>They said, “We, your servants, are twelve brothers, the sons of one man in the land of Canaan; and behold, the youngest is today with our father and one is no more.”</a:t>
            </a:r>
          </a:p>
          <a:p>
            <a:pPr algn="just"/>
            <a:r>
              <a:rPr lang="en-US" sz="2400" b="1" baseline="30000" dirty="0"/>
              <a:t>14</a:t>
            </a:r>
            <a:r>
              <a:rPr lang="en-US" sz="2400" dirty="0"/>
              <a:t>Joseph said to them, “It is like I told you, saying, ‘You are spies!’ </a:t>
            </a:r>
            <a:r>
              <a:rPr lang="en-US" sz="2400" b="1" baseline="30000" dirty="0"/>
              <a:t>15</a:t>
            </a:r>
            <a:r>
              <a:rPr lang="en-US" sz="2400" dirty="0"/>
              <a:t>By this you shall be tested. By the life of Pharaoh, you shall not go out from here unless your youngest brother comes here. </a:t>
            </a:r>
            <a:r>
              <a:rPr lang="en-US" sz="2400" b="1" baseline="30000" dirty="0"/>
              <a:t>16</a:t>
            </a:r>
            <a:r>
              <a:rPr lang="en-US" sz="2400" dirty="0"/>
              <a:t>Send one of you and let him get your brother, and you shall be bound that your words may be tested whether there is truth in you, or else by the life of Pharaoh surely you are spies.” </a:t>
            </a:r>
            <a:r>
              <a:rPr lang="en-US" sz="2400" b="1" baseline="30000" dirty="0"/>
              <a:t>17</a:t>
            </a:r>
            <a:r>
              <a:rPr lang="en-US" sz="2400" dirty="0"/>
              <a:t>He put them all together into custody for three days.</a:t>
            </a:r>
          </a:p>
          <a:p>
            <a:endParaRPr lang="en-US" dirty="0"/>
          </a:p>
          <a:p>
            <a:pPr marL="0" indent="0">
              <a:buNone/>
            </a:pPr>
            <a:endParaRPr lang="en-US" dirty="0"/>
          </a:p>
        </p:txBody>
      </p:sp>
      <p:pic>
        <p:nvPicPr>
          <p:cNvPr id="5" name="Picture 4" descr="A vintage photo of a group of people posing for the camera&#10;&#10;Description automatically generated">
            <a:extLst>
              <a:ext uri="{FF2B5EF4-FFF2-40B4-BE49-F238E27FC236}">
                <a16:creationId xmlns:a16="http://schemas.microsoft.com/office/drawing/2014/main" id="{AA5A2E6C-BD7E-5845-B5E7-C72F443051A4}"/>
              </a:ext>
            </a:extLst>
          </p:cNvPr>
          <p:cNvPicPr>
            <a:picLocks noChangeAspect="1"/>
          </p:cNvPicPr>
          <p:nvPr/>
        </p:nvPicPr>
        <p:blipFill>
          <a:blip r:embed="rId2"/>
          <a:stretch>
            <a:fillRect/>
          </a:stretch>
        </p:blipFill>
        <p:spPr>
          <a:xfrm>
            <a:off x="7563030" y="1785196"/>
            <a:ext cx="4394793" cy="4805173"/>
          </a:xfrm>
          <a:prstGeom prst="rect">
            <a:avLst/>
          </a:prstGeom>
        </p:spPr>
      </p:pic>
    </p:spTree>
    <p:extLst>
      <p:ext uri="{BB962C8B-B14F-4D97-AF65-F5344CB8AC3E}">
        <p14:creationId xmlns:p14="http://schemas.microsoft.com/office/powerpoint/2010/main" val="174653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88359" y="2475571"/>
            <a:ext cx="10591610" cy="4023360"/>
          </a:xfrm>
        </p:spPr>
        <p:txBody>
          <a:bodyPr>
            <a:normAutofit/>
          </a:bodyPr>
          <a:lstStyle/>
          <a:p>
            <a:pPr marL="514350" indent="-514350">
              <a:buFont typeface="+mj-lt"/>
              <a:buAutoNum type="arabicPeriod"/>
            </a:pPr>
            <a:r>
              <a:rPr lang="en-US" sz="3200" dirty="0"/>
              <a:t>Why did Joseph pretend not to know his brothers and proceed to treat them so harshly?</a:t>
            </a:r>
          </a:p>
          <a:p>
            <a:pPr marL="514350" indent="-514350">
              <a:buFont typeface="+mj-lt"/>
              <a:buAutoNum type="arabicPeriod"/>
            </a:pPr>
            <a:endParaRPr lang="en-US" sz="3200" dirty="0"/>
          </a:p>
          <a:p>
            <a:pPr marL="514350" indent="-514350">
              <a:buFont typeface="+mj-lt"/>
              <a:buAutoNum type="arabicPeriod"/>
            </a:pPr>
            <a:r>
              <a:rPr lang="en-US" sz="3200" dirty="0"/>
              <a:t>Why did Joseph demand they bring back Benjamin? </a:t>
            </a:r>
          </a:p>
          <a:p>
            <a:endParaRPr lang="en-US" sz="2800" dirty="0"/>
          </a:p>
          <a:p>
            <a:endParaRPr lang="en-US" sz="2800" dirty="0"/>
          </a:p>
        </p:txBody>
      </p:sp>
    </p:spTree>
    <p:extLst>
      <p:ext uri="{BB962C8B-B14F-4D97-AF65-F5344CB8AC3E}">
        <p14:creationId xmlns:p14="http://schemas.microsoft.com/office/powerpoint/2010/main" val="38643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6171174" cy="1575520"/>
          </a:xfrm>
        </p:spPr>
        <p:txBody>
          <a:bodyPr/>
          <a:lstStyle/>
          <a:p>
            <a:r>
              <a:rPr lang="en-US" dirty="0"/>
              <a:t>Genesis 42: 18-22</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490654" y="2052828"/>
            <a:ext cx="6902605" cy="4805172"/>
          </a:xfrm>
        </p:spPr>
        <p:txBody>
          <a:bodyPr>
            <a:normAutofit/>
          </a:bodyPr>
          <a:lstStyle/>
          <a:p>
            <a:pPr algn="just"/>
            <a:r>
              <a:rPr lang="en-US" sz="2400" b="1" baseline="30000" dirty="0"/>
              <a:t>18</a:t>
            </a:r>
            <a:r>
              <a:rPr lang="en-US" sz="2400" dirty="0"/>
              <a:t>Joseph said to them the third day, “Do this and live, for I fear God. </a:t>
            </a:r>
            <a:r>
              <a:rPr lang="en-US" sz="2400" b="1" baseline="30000" dirty="0"/>
              <a:t>19</a:t>
            </a:r>
            <a:r>
              <a:rPr lang="en-US" sz="2400" dirty="0"/>
              <a:t>If you are honest men then let one of your brothers be bound in your prison; but you go, carry grain for the famine of your houses. </a:t>
            </a:r>
            <a:r>
              <a:rPr lang="en-US" sz="2400" b="1" baseline="30000" dirty="0"/>
              <a:t>20</a:t>
            </a:r>
            <a:r>
              <a:rPr lang="en-US" sz="2400" dirty="0"/>
              <a:t>Bring your youngest brother to me; so will your words be verified and you won’t die.”</a:t>
            </a:r>
          </a:p>
          <a:p>
            <a:pPr algn="just"/>
            <a:r>
              <a:rPr lang="en-US" sz="2400" dirty="0"/>
              <a:t>They did so. </a:t>
            </a:r>
            <a:r>
              <a:rPr lang="en-US" sz="2400" b="1" baseline="30000" dirty="0"/>
              <a:t>21</a:t>
            </a:r>
            <a:r>
              <a:rPr lang="en-US" sz="2400" dirty="0"/>
              <a:t>They said to one another, “We are certainly guilty concerning our brother in that we saw the distress of his soul when he begged us and we wouldn’t listen. Therefore this distress has come upon us.” </a:t>
            </a:r>
            <a:r>
              <a:rPr lang="en-US" sz="2400" b="1" baseline="30000" dirty="0"/>
              <a:t>22</a:t>
            </a:r>
            <a:r>
              <a:rPr lang="en-US" sz="2400" dirty="0"/>
              <a:t>Reuben answered them saying, “Didn’t I tell you, saying, ‘Don’t sin against the child,’ and you wouldn’t listen?”</a:t>
            </a:r>
          </a:p>
          <a:p>
            <a:endParaRPr lang="en-US" dirty="0"/>
          </a:p>
          <a:p>
            <a:pPr marL="0" indent="0">
              <a:buNone/>
            </a:pPr>
            <a:endParaRPr lang="en-US" dirty="0"/>
          </a:p>
        </p:txBody>
      </p:sp>
      <p:pic>
        <p:nvPicPr>
          <p:cNvPr id="5" name="Picture 4" descr="A painting of a person&#10;&#10;Description automatically generated">
            <a:extLst>
              <a:ext uri="{FF2B5EF4-FFF2-40B4-BE49-F238E27FC236}">
                <a16:creationId xmlns:a16="http://schemas.microsoft.com/office/drawing/2014/main" id="{F772BC8C-9169-DA41-A1D1-2ACBF0D3F76B}"/>
              </a:ext>
            </a:extLst>
          </p:cNvPr>
          <p:cNvPicPr>
            <a:picLocks noChangeAspect="1"/>
          </p:cNvPicPr>
          <p:nvPr/>
        </p:nvPicPr>
        <p:blipFill>
          <a:blip r:embed="rId2"/>
          <a:stretch>
            <a:fillRect/>
          </a:stretch>
        </p:blipFill>
        <p:spPr>
          <a:xfrm>
            <a:off x="7684253" y="1773043"/>
            <a:ext cx="4113550" cy="4705815"/>
          </a:xfrm>
          <a:prstGeom prst="rect">
            <a:avLst/>
          </a:prstGeom>
        </p:spPr>
      </p:pic>
    </p:spTree>
    <p:extLst>
      <p:ext uri="{BB962C8B-B14F-4D97-AF65-F5344CB8AC3E}">
        <p14:creationId xmlns:p14="http://schemas.microsoft.com/office/powerpoint/2010/main" val="234985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75615" y="590176"/>
            <a:ext cx="5616003" cy="1503366"/>
          </a:xfrm>
        </p:spPr>
        <p:txBody>
          <a:bodyPr/>
          <a:lstStyle/>
          <a:p>
            <a:r>
              <a:rPr lang="en-US" dirty="0"/>
              <a:t>Genesis 42: 23-28</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459796" y="1927517"/>
            <a:ext cx="5840643" cy="3377816"/>
          </a:xfrm>
        </p:spPr>
        <p:txBody>
          <a:bodyPr>
            <a:normAutofit lnSpcReduction="10000"/>
          </a:bodyPr>
          <a:lstStyle/>
          <a:p>
            <a:pPr algn="just"/>
            <a:r>
              <a:rPr lang="en-US" b="1" baseline="30000" dirty="0"/>
              <a:t>23</a:t>
            </a:r>
            <a:r>
              <a:rPr lang="en-US" dirty="0"/>
              <a:t>They didn’t know that Joseph understood them; for there was an interpreter between them. </a:t>
            </a:r>
            <a:r>
              <a:rPr lang="en-US" b="1" baseline="30000" dirty="0"/>
              <a:t>24</a:t>
            </a:r>
            <a:r>
              <a:rPr lang="en-US" dirty="0"/>
              <a:t>He turned himself away from them and wept. Then he returned to them, and spoke to them, and took Simeon from among them, and bound him before their eyes. </a:t>
            </a:r>
            <a:r>
              <a:rPr lang="en-US" b="1" baseline="30000" dirty="0"/>
              <a:t>25</a:t>
            </a:r>
            <a:r>
              <a:rPr lang="en-US" dirty="0"/>
              <a:t>Then Joseph gave a command to fill their bags with grain, and to restore each man’s money into his sack, and to give them food for the way. So it was done to them.</a:t>
            </a:r>
          </a:p>
          <a:p>
            <a:pPr algn="just"/>
            <a:r>
              <a:rPr lang="en-US" b="1" baseline="30000" dirty="0"/>
              <a:t>26</a:t>
            </a:r>
            <a:r>
              <a:rPr lang="en-US" dirty="0"/>
              <a:t>They loaded their donkeys with their grain, and departed from there.</a:t>
            </a:r>
          </a:p>
          <a:p>
            <a:endParaRPr lang="en-US" dirty="0"/>
          </a:p>
          <a:p>
            <a:pPr marL="0" indent="0">
              <a:buNone/>
            </a:pPr>
            <a:endParaRPr lang="en-US" dirty="0"/>
          </a:p>
        </p:txBody>
      </p:sp>
      <p:sp>
        <p:nvSpPr>
          <p:cNvPr id="5" name="Content Placeholder 2">
            <a:extLst>
              <a:ext uri="{FF2B5EF4-FFF2-40B4-BE49-F238E27FC236}">
                <a16:creationId xmlns:a16="http://schemas.microsoft.com/office/drawing/2014/main" id="{839DD25C-30A9-1948-91C1-D1EED0B08319}"/>
              </a:ext>
            </a:extLst>
          </p:cNvPr>
          <p:cNvSpPr txBox="1">
            <a:spLocks/>
          </p:cNvSpPr>
          <p:nvPr/>
        </p:nvSpPr>
        <p:spPr>
          <a:xfrm>
            <a:off x="459796" y="5220819"/>
            <a:ext cx="11287497" cy="150336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dirty="0"/>
              <a:t> </a:t>
            </a:r>
            <a:r>
              <a:rPr lang="en-US" b="1" baseline="30000" dirty="0"/>
              <a:t>27</a:t>
            </a:r>
            <a:r>
              <a:rPr lang="en-US" dirty="0"/>
              <a:t>As one of them opened his sack to give his donkey food in the lodging place he saw his money. Behold, it was in the mouth of his sack. </a:t>
            </a:r>
            <a:r>
              <a:rPr lang="en-US" b="1" baseline="30000" dirty="0"/>
              <a:t>28</a:t>
            </a:r>
            <a:r>
              <a:rPr lang="en-US" dirty="0"/>
              <a:t>He said to his brothers, “My money is restored! Behold, it is in my sack!” Their hearts failed them, and they turned trembling to one another saying, “What is this that God has done to us?” </a:t>
            </a:r>
          </a:p>
          <a:p>
            <a:pPr marL="0" indent="0">
              <a:buFont typeface="Tw Cen MT" panose="020B0602020104020603" pitchFamily="34" charset="0"/>
              <a:buNone/>
            </a:pPr>
            <a:endParaRPr lang="en-US" dirty="0"/>
          </a:p>
        </p:txBody>
      </p:sp>
      <p:pic>
        <p:nvPicPr>
          <p:cNvPr id="8" name="Picture 7" descr="A group of people posing for the camera&#10;&#10;Description automatically generated">
            <a:extLst>
              <a:ext uri="{FF2B5EF4-FFF2-40B4-BE49-F238E27FC236}">
                <a16:creationId xmlns:a16="http://schemas.microsoft.com/office/drawing/2014/main" id="{B2253E3C-731D-014A-BDE5-2F2B2A28696D}"/>
              </a:ext>
            </a:extLst>
          </p:cNvPr>
          <p:cNvPicPr>
            <a:picLocks noChangeAspect="1"/>
          </p:cNvPicPr>
          <p:nvPr/>
        </p:nvPicPr>
        <p:blipFill>
          <a:blip r:embed="rId2"/>
          <a:stretch>
            <a:fillRect/>
          </a:stretch>
        </p:blipFill>
        <p:spPr>
          <a:xfrm>
            <a:off x="6591618" y="1222391"/>
            <a:ext cx="5155675" cy="3664722"/>
          </a:xfrm>
          <a:prstGeom prst="rect">
            <a:avLst/>
          </a:prstGeom>
        </p:spPr>
      </p:pic>
      <p:sp>
        <p:nvSpPr>
          <p:cNvPr id="10" name="TextBox 7">
            <a:extLst>
              <a:ext uri="{FF2B5EF4-FFF2-40B4-BE49-F238E27FC236}">
                <a16:creationId xmlns:a16="http://schemas.microsoft.com/office/drawing/2014/main" id="{9856D3FF-2433-EB49-B97C-FC2682277DC7}"/>
              </a:ext>
            </a:extLst>
          </p:cNvPr>
          <p:cNvSpPr txBox="1"/>
          <p:nvPr/>
        </p:nvSpPr>
        <p:spPr>
          <a:xfrm>
            <a:off x="6492136" y="4865341"/>
            <a:ext cx="2985176"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1400" dirty="0"/>
              <a:t>Downloaded from </a:t>
            </a:r>
            <a:r>
              <a:rPr lang="en-US" sz="1400" dirty="0" err="1"/>
              <a:t>FreeBibleimages.org</a:t>
            </a:r>
            <a:endParaRPr lang="en-US" sz="1400" dirty="0"/>
          </a:p>
        </p:txBody>
      </p:sp>
    </p:spTree>
    <p:extLst>
      <p:ext uri="{BB962C8B-B14F-4D97-AF65-F5344CB8AC3E}">
        <p14:creationId xmlns:p14="http://schemas.microsoft.com/office/powerpoint/2010/main" val="4044086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88359" y="2397513"/>
            <a:ext cx="10591610" cy="4023360"/>
          </a:xfrm>
        </p:spPr>
        <p:txBody>
          <a:bodyPr>
            <a:normAutofit/>
          </a:bodyPr>
          <a:lstStyle/>
          <a:p>
            <a:pPr marL="514350" indent="-514350">
              <a:buFont typeface="+mj-lt"/>
              <a:buAutoNum type="arabicPeriod" startAt="3"/>
            </a:pPr>
            <a:r>
              <a:rPr lang="en-US" sz="3200" dirty="0"/>
              <a:t>Shortly after their arrival Joseph arrested all of his brothers. Why did Joseph soften his stance on the third day and only keep one of them?</a:t>
            </a:r>
          </a:p>
          <a:p>
            <a:pPr marL="514350" indent="-514350">
              <a:buFont typeface="+mj-lt"/>
              <a:buAutoNum type="arabicPeriod" startAt="3"/>
            </a:pPr>
            <a:endParaRPr lang="en-US" sz="3200" dirty="0"/>
          </a:p>
          <a:p>
            <a:pPr marL="514350" indent="-514350">
              <a:buFont typeface="+mj-lt"/>
              <a:buAutoNum type="arabicPeriod" startAt="3"/>
            </a:pPr>
            <a:r>
              <a:rPr lang="en-US" sz="3200" dirty="0"/>
              <a:t>Which brother did Joseph detain?</a:t>
            </a:r>
          </a:p>
          <a:p>
            <a:pPr marL="514350" indent="-514350">
              <a:buFont typeface="+mj-lt"/>
              <a:buAutoNum type="arabicPeriod" startAt="3"/>
            </a:pPr>
            <a:endParaRPr lang="en-US" sz="3200" dirty="0"/>
          </a:p>
          <a:p>
            <a:pPr marL="514350" indent="-514350">
              <a:buFont typeface="+mj-lt"/>
              <a:buAutoNum type="arabicPeriod" startAt="3"/>
            </a:pPr>
            <a:r>
              <a:rPr lang="en-US" sz="3200" dirty="0"/>
              <a:t>Why did all the brothers think they were “being punished”? </a:t>
            </a:r>
          </a:p>
          <a:p>
            <a:endParaRPr lang="en-US" sz="2800" dirty="0"/>
          </a:p>
          <a:p>
            <a:endParaRPr lang="en-US" sz="2800" dirty="0"/>
          </a:p>
        </p:txBody>
      </p:sp>
    </p:spTree>
    <p:extLst>
      <p:ext uri="{BB962C8B-B14F-4D97-AF65-F5344CB8AC3E}">
        <p14:creationId xmlns:p14="http://schemas.microsoft.com/office/powerpoint/2010/main" val="365402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02513" y="601623"/>
            <a:ext cx="5485374" cy="1499616"/>
          </a:xfrm>
        </p:spPr>
        <p:txBody>
          <a:bodyPr/>
          <a:lstStyle/>
          <a:p>
            <a:r>
              <a:rPr lang="en-US" dirty="0"/>
              <a:t>Genesis 42: 29-34</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18756" y="2101239"/>
            <a:ext cx="5859019" cy="4548694"/>
          </a:xfrm>
        </p:spPr>
        <p:txBody>
          <a:bodyPr>
            <a:normAutofit lnSpcReduction="10000"/>
          </a:bodyPr>
          <a:lstStyle/>
          <a:p>
            <a:pPr algn="just"/>
            <a:r>
              <a:rPr lang="en-US" b="1" baseline="30000" dirty="0"/>
              <a:t>29</a:t>
            </a:r>
            <a:r>
              <a:rPr lang="en-US" dirty="0"/>
              <a:t>They came to Jacob their father, to the land of Canaan and told him all that had happened, saying, </a:t>
            </a:r>
            <a:r>
              <a:rPr lang="en-US" b="1" baseline="30000" dirty="0"/>
              <a:t>30 </a:t>
            </a:r>
            <a:r>
              <a:rPr lang="en-US" dirty="0"/>
              <a:t>“The man, the lord of the land, spoke roughly with us, and took us for spies of the country. </a:t>
            </a:r>
            <a:r>
              <a:rPr lang="en-US" b="1" baseline="30000" dirty="0"/>
              <a:t>31</a:t>
            </a:r>
            <a:r>
              <a:rPr lang="en-US" dirty="0"/>
              <a:t>We said to him, ‘We are honest men. We are no spies. </a:t>
            </a:r>
            <a:r>
              <a:rPr lang="en-US" b="1" baseline="30000" dirty="0"/>
              <a:t>32</a:t>
            </a:r>
            <a:r>
              <a:rPr lang="en-US" dirty="0"/>
              <a:t>We are twelve brothers, sons of our father; one is no more, and the youngest is today with our father in the land of Canaan.’ </a:t>
            </a:r>
            <a:r>
              <a:rPr lang="en-US" b="1" baseline="30000" dirty="0"/>
              <a:t>33</a:t>
            </a:r>
            <a:r>
              <a:rPr lang="en-US" dirty="0"/>
              <a:t>The man, the lord of the land, said to us, ‘By this I will know that you are honest men: leave one of your brothers with me, and take grain for the famine of your houses, and go your way. </a:t>
            </a:r>
            <a:r>
              <a:rPr lang="en-US" b="1" baseline="30000" dirty="0"/>
              <a:t>34</a:t>
            </a:r>
            <a:r>
              <a:rPr lang="en-US" dirty="0"/>
              <a:t>Bring your youngest brother to me. Then I will know that you are not spies, but that you are honest men. So I will deliver your brother to you and you shall trade in the land.’”</a:t>
            </a:r>
          </a:p>
          <a:p>
            <a:pPr marL="0" indent="0">
              <a:buNone/>
            </a:pPr>
            <a:endParaRPr lang="en-US" dirty="0"/>
          </a:p>
        </p:txBody>
      </p:sp>
      <p:pic>
        <p:nvPicPr>
          <p:cNvPr id="5" name="Picture 4" descr="A group of people standing in front of a crowd&#10;&#10;Description automatically generated">
            <a:extLst>
              <a:ext uri="{FF2B5EF4-FFF2-40B4-BE49-F238E27FC236}">
                <a16:creationId xmlns:a16="http://schemas.microsoft.com/office/drawing/2014/main" id="{EC040229-3A90-6442-B27F-08C1CFE134A7}"/>
              </a:ext>
            </a:extLst>
          </p:cNvPr>
          <p:cNvPicPr>
            <a:picLocks noChangeAspect="1"/>
          </p:cNvPicPr>
          <p:nvPr/>
        </p:nvPicPr>
        <p:blipFill>
          <a:blip r:embed="rId2"/>
          <a:stretch>
            <a:fillRect/>
          </a:stretch>
        </p:blipFill>
        <p:spPr>
          <a:xfrm>
            <a:off x="6416842" y="0"/>
            <a:ext cx="5775158" cy="6858000"/>
          </a:xfrm>
          <a:prstGeom prst="rect">
            <a:avLst/>
          </a:prstGeom>
        </p:spPr>
      </p:pic>
    </p:spTree>
    <p:extLst>
      <p:ext uri="{BB962C8B-B14F-4D97-AF65-F5344CB8AC3E}">
        <p14:creationId xmlns:p14="http://schemas.microsoft.com/office/powerpoint/2010/main" val="313830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2"/>
            <a:ext cx="5768403" cy="1597291"/>
          </a:xfrm>
        </p:spPr>
        <p:txBody>
          <a:bodyPr/>
          <a:lstStyle/>
          <a:p>
            <a:r>
              <a:rPr lang="en-US" dirty="0"/>
              <a:t>Genesis 42: 35-38</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79141" y="2052828"/>
            <a:ext cx="7159083" cy="4805172"/>
          </a:xfrm>
        </p:spPr>
        <p:txBody>
          <a:bodyPr>
            <a:normAutofit/>
          </a:bodyPr>
          <a:lstStyle/>
          <a:p>
            <a:pPr algn="just"/>
            <a:r>
              <a:rPr lang="en-US" b="1" baseline="30000" dirty="0"/>
              <a:t>35</a:t>
            </a:r>
            <a:r>
              <a:rPr lang="en-US" dirty="0"/>
              <a:t>As they emptied their sacks, behold, each man’s bundle of money was in his sack. When they and their father saw their bundles of money, they were afraid. </a:t>
            </a:r>
            <a:r>
              <a:rPr lang="en-US" b="1" baseline="30000" dirty="0"/>
              <a:t>36</a:t>
            </a:r>
            <a:r>
              <a:rPr lang="en-US" dirty="0"/>
              <a:t>Jacob, their father, said to them, “You have bereaved me of my children! Joseph is no more, Simeon is no more, and you want to take Benjamin away. All these things are against me.”</a:t>
            </a:r>
          </a:p>
          <a:p>
            <a:pPr algn="just"/>
            <a:r>
              <a:rPr lang="en-US" b="1" baseline="30000" dirty="0"/>
              <a:t>37</a:t>
            </a:r>
            <a:r>
              <a:rPr lang="en-US" dirty="0"/>
              <a:t>Reuben spoke to his father, saying, “Kill my two sons, if I don’t bring him to you. Entrust him to my care and I will bring him to you again.”</a:t>
            </a:r>
          </a:p>
          <a:p>
            <a:pPr algn="just"/>
            <a:r>
              <a:rPr lang="en-US" b="1" baseline="30000" dirty="0"/>
              <a:t>38</a:t>
            </a:r>
            <a:r>
              <a:rPr lang="en-US" dirty="0"/>
              <a:t>He said, “My son shall not go down with you; for his brother is dead, and he only is left. If harm happens to him along the way in which you go, then you will bring down my gray hairs with sorrow to </a:t>
            </a:r>
            <a:r>
              <a:rPr lang="en-US" dirty="0" err="1"/>
              <a:t>Sheol</a:t>
            </a:r>
            <a:r>
              <a:rPr lang="en-US" dirty="0"/>
              <a:t>.”</a:t>
            </a:r>
          </a:p>
          <a:p>
            <a:endParaRPr lang="en-US" dirty="0"/>
          </a:p>
          <a:p>
            <a:pPr marL="0" indent="0">
              <a:buNone/>
            </a:pPr>
            <a:endParaRPr lang="en-US" dirty="0"/>
          </a:p>
        </p:txBody>
      </p:sp>
      <p:pic>
        <p:nvPicPr>
          <p:cNvPr id="6" name="Picture 5" descr="A group of people around each other&#10;&#10;Description automatically generated">
            <a:extLst>
              <a:ext uri="{FF2B5EF4-FFF2-40B4-BE49-F238E27FC236}">
                <a16:creationId xmlns:a16="http://schemas.microsoft.com/office/drawing/2014/main" id="{2BA760AB-B69B-814B-9A26-21B10E37B1F2}"/>
              </a:ext>
            </a:extLst>
          </p:cNvPr>
          <p:cNvPicPr>
            <a:picLocks noChangeAspect="1"/>
          </p:cNvPicPr>
          <p:nvPr/>
        </p:nvPicPr>
        <p:blipFill>
          <a:blip r:embed="rId2"/>
          <a:stretch>
            <a:fillRect/>
          </a:stretch>
        </p:blipFill>
        <p:spPr>
          <a:xfrm>
            <a:off x="7813389" y="11151"/>
            <a:ext cx="4378611" cy="6858000"/>
          </a:xfrm>
          <a:prstGeom prst="rect">
            <a:avLst/>
          </a:prstGeom>
        </p:spPr>
      </p:pic>
    </p:spTree>
    <p:extLst>
      <p:ext uri="{BB962C8B-B14F-4D97-AF65-F5344CB8AC3E}">
        <p14:creationId xmlns:p14="http://schemas.microsoft.com/office/powerpoint/2010/main" val="20044561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otalTime>2307</TotalTime>
  <Words>2805</Words>
  <Application>Microsoft Macintosh PowerPoint</Application>
  <PresentationFormat>Widescreen</PresentationFormat>
  <Paragraphs>93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Tw Cen MT</vt:lpstr>
      <vt:lpstr>Tw Cen MT Condensed</vt:lpstr>
      <vt:lpstr>Wingdings 3</vt:lpstr>
      <vt:lpstr>Integral</vt:lpstr>
      <vt:lpstr>Lesson plans for Genesis 42-44 </vt:lpstr>
      <vt:lpstr>Genesis 42: 1-7</vt:lpstr>
      <vt:lpstr>Genesis 42: 9-17</vt:lpstr>
      <vt:lpstr>Questions</vt:lpstr>
      <vt:lpstr>Genesis 42: 18-22</vt:lpstr>
      <vt:lpstr>Genesis 42: 23-28</vt:lpstr>
      <vt:lpstr>Questions</vt:lpstr>
      <vt:lpstr>Genesis 42: 29-34</vt:lpstr>
      <vt:lpstr>Genesis 42: 35-38</vt:lpstr>
      <vt:lpstr>Questions</vt:lpstr>
      <vt:lpstr>Genesis 43: 1-7</vt:lpstr>
      <vt:lpstr>Genesis 43: 8-14</vt:lpstr>
      <vt:lpstr>Questions</vt:lpstr>
      <vt:lpstr>Genesis 43: 15-18</vt:lpstr>
      <vt:lpstr>Genesis 43: 19-28</vt:lpstr>
      <vt:lpstr>Genesis 43: 29-31</vt:lpstr>
      <vt:lpstr>Questions</vt:lpstr>
      <vt:lpstr>Genesis 43: 32-34</vt:lpstr>
      <vt:lpstr>Genesis 44: 1-5</vt:lpstr>
      <vt:lpstr>Genesis 44: 6-13</vt:lpstr>
      <vt:lpstr>Questions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School Verses</dc:title>
  <dc:creator>Antonio Chaves</dc:creator>
  <cp:lastModifiedBy>Antonio Chaves</cp:lastModifiedBy>
  <cp:revision>258</cp:revision>
  <dcterms:created xsi:type="dcterms:W3CDTF">2020-05-02T16:07:56Z</dcterms:created>
  <dcterms:modified xsi:type="dcterms:W3CDTF">2020-06-01T15:56:12Z</dcterms:modified>
</cp:coreProperties>
</file>