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97" r:id="rId3"/>
    <p:sldId id="328" r:id="rId4"/>
    <p:sldId id="298" r:id="rId5"/>
    <p:sldId id="332" r:id="rId6"/>
    <p:sldId id="296" r:id="rId7"/>
    <p:sldId id="333" r:id="rId8"/>
    <p:sldId id="299" r:id="rId9"/>
    <p:sldId id="300" r:id="rId10"/>
    <p:sldId id="313" r:id="rId11"/>
    <p:sldId id="301" r:id="rId12"/>
    <p:sldId id="302" r:id="rId13"/>
    <p:sldId id="303" r:id="rId14"/>
    <p:sldId id="314" r:id="rId15"/>
    <p:sldId id="304" r:id="rId16"/>
    <p:sldId id="315" r:id="rId17"/>
    <p:sldId id="305" r:id="rId18"/>
    <p:sldId id="325" r:id="rId19"/>
    <p:sldId id="316"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59"/>
    <p:restoredTop sz="96208"/>
  </p:normalViewPr>
  <p:slideViewPr>
    <p:cSldViewPr snapToGrid="0" snapToObjects="1">
      <p:cViewPr varScale="1">
        <p:scale>
          <a:sx n="96" d="100"/>
          <a:sy n="96" d="100"/>
        </p:scale>
        <p:origin x="176"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85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263270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5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412030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44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6568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EF1EA0-D64A-B247-A871-7268CAA786CC}" type="datetimeFigureOut">
              <a:rPr lang="en-US" smtClean="0"/>
              <a:t>6/1/20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116947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EF1EA0-D64A-B247-A871-7268CAA786CC}" type="datetimeFigureOut">
              <a:rPr lang="en-US" smtClean="0"/>
              <a:t>6/1/20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54000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F1EA0-D64A-B247-A871-7268CAA786CC}" type="datetimeFigureOut">
              <a:rPr lang="en-US" smtClean="0"/>
              <a:t>6/1/20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74976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4905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66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FFD8E1A-45F7-6D40-BA97-E8CDFAC8C13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88755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4F47E8-C2CA-43A6-9404-03BADA34D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01D43C-86DB-4B5D-A163-81BC94201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5" y="620720"/>
            <a:ext cx="4193173" cy="5571069"/>
          </a:xfrm>
          <a:prstGeom prst="rect">
            <a:avLst/>
          </a:prstGeom>
          <a:blipFill dpi="0" rotWithShape="1">
            <a:blip r:embed="rId2">
              <a:duotone>
                <a:schemeClr val="accent6">
                  <a:shade val="45000"/>
                  <a:satMod val="135000"/>
                </a:schemeClr>
                <a:prstClr val="white"/>
              </a:duotone>
            </a:blip>
            <a:srcRect/>
            <a:tile tx="25400" ty="6350" sx="91000" sy="91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DF915-BE9E-2A47-B750-490AF8F1CFF3}"/>
              </a:ext>
            </a:extLst>
          </p:cNvPr>
          <p:cNvSpPr>
            <a:spLocks noGrp="1"/>
          </p:cNvSpPr>
          <p:nvPr>
            <p:ph type="ctrTitle"/>
          </p:nvPr>
        </p:nvSpPr>
        <p:spPr>
          <a:xfrm>
            <a:off x="5590120" y="1105351"/>
            <a:ext cx="5477071" cy="3023981"/>
          </a:xfrm>
        </p:spPr>
        <p:txBody>
          <a:bodyPr anchor="b">
            <a:normAutofit/>
          </a:bodyPr>
          <a:lstStyle/>
          <a:p>
            <a:pPr algn="l"/>
            <a:r>
              <a:rPr lang="en-US" sz="6000" dirty="0">
                <a:solidFill>
                  <a:schemeClr val="bg1"/>
                </a:solidFill>
              </a:rPr>
              <a:t>Lesson plans for Genesis 28-31 </a:t>
            </a:r>
          </a:p>
        </p:txBody>
      </p:sp>
      <p:sp>
        <p:nvSpPr>
          <p:cNvPr id="3" name="Subtitle 2">
            <a:extLst>
              <a:ext uri="{FF2B5EF4-FFF2-40B4-BE49-F238E27FC236}">
                <a16:creationId xmlns:a16="http://schemas.microsoft.com/office/drawing/2014/main" id="{0D21F72B-5B2E-A049-B600-1DE37385AF30}"/>
              </a:ext>
            </a:extLst>
          </p:cNvPr>
          <p:cNvSpPr>
            <a:spLocks noGrp="1"/>
          </p:cNvSpPr>
          <p:nvPr>
            <p:ph type="subTitle" idx="1"/>
          </p:nvPr>
        </p:nvSpPr>
        <p:spPr>
          <a:xfrm>
            <a:off x="5590120" y="4297556"/>
            <a:ext cx="5477071" cy="1431695"/>
          </a:xfrm>
        </p:spPr>
        <p:txBody>
          <a:bodyPr anchor="t">
            <a:normAutofit/>
          </a:bodyPr>
          <a:lstStyle/>
          <a:p>
            <a:r>
              <a:rPr lang="en-US" sz="4000" dirty="0">
                <a:solidFill>
                  <a:schemeClr val="bg1"/>
                </a:solidFill>
              </a:rPr>
              <a:t>Antonio Chaves</a:t>
            </a:r>
          </a:p>
        </p:txBody>
      </p:sp>
      <p:cxnSp>
        <p:nvCxnSpPr>
          <p:cNvPr id="14" name="Straight Connector 13">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65013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88359" y="2249424"/>
            <a:ext cx="10591610" cy="4023360"/>
          </a:xfrm>
        </p:spPr>
        <p:txBody>
          <a:bodyPr>
            <a:normAutofit/>
          </a:bodyPr>
          <a:lstStyle/>
          <a:p>
            <a:pPr marL="514350" indent="-514350">
              <a:buFont typeface="+mj-lt"/>
              <a:buAutoNum type="arabicPeriod" startAt="3"/>
            </a:pPr>
            <a:r>
              <a:rPr lang="en-US" sz="3200" dirty="0"/>
              <a:t>What is the one word that best describes Laban?</a:t>
            </a:r>
          </a:p>
          <a:p>
            <a:pPr marL="514350" indent="-514350">
              <a:buFont typeface="+mj-lt"/>
              <a:buAutoNum type="arabicPeriod" startAt="3"/>
            </a:pPr>
            <a:endParaRPr lang="en-US" sz="3200" dirty="0"/>
          </a:p>
          <a:p>
            <a:pPr marL="514350" indent="-514350">
              <a:buFont typeface="+mj-lt"/>
              <a:buAutoNum type="arabicPeriod" startAt="3"/>
            </a:pPr>
            <a:r>
              <a:rPr lang="en-US" sz="3200" dirty="0"/>
              <a:t>Some have argued that Laban’s deception of Jacob was a form of poetic justice. How is this so?</a:t>
            </a:r>
          </a:p>
          <a:p>
            <a:pPr marL="514350" indent="-514350">
              <a:buFont typeface="+mj-lt"/>
              <a:buAutoNum type="arabicPeriod" startAt="3"/>
            </a:pPr>
            <a:endParaRPr lang="en-US" sz="3200" dirty="0"/>
          </a:p>
          <a:p>
            <a:pPr marL="514350" indent="-514350">
              <a:buFont typeface="+mj-lt"/>
              <a:buAutoNum type="arabicPeriod" startAt="3"/>
            </a:pPr>
            <a:r>
              <a:rPr lang="en-US" sz="3200" dirty="0"/>
              <a:t>Does the Old Testament promote polygamy?</a:t>
            </a:r>
          </a:p>
          <a:p>
            <a:endParaRPr lang="en-US" sz="2800" dirty="0"/>
          </a:p>
          <a:p>
            <a:endParaRPr lang="en-US" sz="2800" dirty="0"/>
          </a:p>
        </p:txBody>
      </p:sp>
    </p:spTree>
    <p:extLst>
      <p:ext uri="{BB962C8B-B14F-4D97-AF65-F5344CB8AC3E}">
        <p14:creationId xmlns:p14="http://schemas.microsoft.com/office/powerpoint/2010/main" val="279438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78522" y="836117"/>
            <a:ext cx="5455372" cy="886299"/>
          </a:xfrm>
        </p:spPr>
        <p:txBody>
          <a:bodyPr/>
          <a:lstStyle/>
          <a:p>
            <a:r>
              <a:rPr lang="en-US" dirty="0"/>
              <a:t>Genesis 29: 31-35</a:t>
            </a:r>
          </a:p>
        </p:txBody>
      </p:sp>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313475" y="2402762"/>
            <a:ext cx="8254792" cy="455993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400" b="1" baseline="30000" dirty="0"/>
              <a:t>31</a:t>
            </a:r>
            <a:r>
              <a:rPr lang="en-US" sz="2400" dirty="0"/>
              <a:t>Yahweh saw that Leah was not loved and he opened her womb, but Rachel was barren. </a:t>
            </a:r>
            <a:r>
              <a:rPr lang="en-US" sz="2400" b="1" baseline="30000" dirty="0"/>
              <a:t>32</a:t>
            </a:r>
            <a:r>
              <a:rPr lang="en-US" sz="2400" dirty="0"/>
              <a:t>Leah conceived and bore a son, and she named him Reuben. For she said, “Because Yahweh has looked at my affliction; for now my husband will love me.” </a:t>
            </a:r>
            <a:r>
              <a:rPr lang="en-US" sz="2400" b="1" baseline="30000" dirty="0"/>
              <a:t>33</a:t>
            </a:r>
            <a:r>
              <a:rPr lang="en-US" sz="2400" dirty="0"/>
              <a:t>She conceived again, and bore a son and said, “Because Yahweh has heard that I am not loved, he has therefore given me this son also.” She named him Simeon. </a:t>
            </a:r>
            <a:r>
              <a:rPr lang="en-US" sz="2400" b="1" baseline="30000" dirty="0"/>
              <a:t>34</a:t>
            </a:r>
            <a:r>
              <a:rPr lang="en-US" sz="2400" dirty="0"/>
              <a:t>She conceived again, and bore a son. She said, “Now this time my husband will be joined to me because I have borne him three sons.” Therefore his name was called Levi. </a:t>
            </a:r>
            <a:r>
              <a:rPr lang="en-US" sz="2400" b="1" baseline="30000" dirty="0"/>
              <a:t>35</a:t>
            </a:r>
            <a:r>
              <a:rPr lang="en-US" sz="2400" dirty="0"/>
              <a:t>She conceived again, and bore a son. She said, “This time I will praise Yahweh.” Therefore she named him Judah. Then she stopped bearing.</a:t>
            </a:r>
          </a:p>
          <a:p>
            <a:endParaRPr lang="en-US" sz="2000" dirty="0"/>
          </a:p>
          <a:p>
            <a:pPr marL="0" indent="0">
              <a:buFont typeface="Tw Cen MT" panose="020B0602020104020603" pitchFamily="34" charset="0"/>
              <a:buNone/>
            </a:pPr>
            <a:endParaRPr lang="en-US" sz="2000" dirty="0"/>
          </a:p>
        </p:txBody>
      </p:sp>
      <p:pic>
        <p:nvPicPr>
          <p:cNvPr id="7" name="Picture 6" descr="A picture containing sculpture, building, sitting, group&#10;&#10;Description automatically generated">
            <a:extLst>
              <a:ext uri="{FF2B5EF4-FFF2-40B4-BE49-F238E27FC236}">
                <a16:creationId xmlns:a16="http://schemas.microsoft.com/office/drawing/2014/main" id="{1E5D1564-66E5-454D-AC3C-B462BAF77CCF}"/>
              </a:ext>
            </a:extLst>
          </p:cNvPr>
          <p:cNvPicPr>
            <a:picLocks noChangeAspect="1"/>
          </p:cNvPicPr>
          <p:nvPr/>
        </p:nvPicPr>
        <p:blipFill>
          <a:blip r:embed="rId2"/>
          <a:stretch>
            <a:fillRect/>
          </a:stretch>
        </p:blipFill>
        <p:spPr>
          <a:xfrm>
            <a:off x="8790307" y="0"/>
            <a:ext cx="3401693" cy="6858000"/>
          </a:xfrm>
          <a:prstGeom prst="rect">
            <a:avLst/>
          </a:prstGeom>
        </p:spPr>
      </p:pic>
    </p:spTree>
    <p:extLst>
      <p:ext uri="{BB962C8B-B14F-4D97-AF65-F5344CB8AC3E}">
        <p14:creationId xmlns:p14="http://schemas.microsoft.com/office/powerpoint/2010/main" val="118074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78522" y="836117"/>
            <a:ext cx="5455372" cy="886299"/>
          </a:xfrm>
        </p:spPr>
        <p:txBody>
          <a:bodyPr/>
          <a:lstStyle/>
          <a:p>
            <a:r>
              <a:rPr lang="en-US" dirty="0"/>
              <a:t>Genesis 30: 1-13</a:t>
            </a:r>
          </a:p>
        </p:txBody>
      </p:sp>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272218" y="1945077"/>
            <a:ext cx="7013567" cy="216939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100" b="1" baseline="30000" dirty="0"/>
              <a:t>1</a:t>
            </a:r>
            <a:r>
              <a:rPr lang="en-US" sz="2100" dirty="0"/>
              <a:t>When Rachel saw that she bore Jacob no children, Rachel envied her sister. She said to Jacob, “Give me children, or else I will die.”</a:t>
            </a:r>
          </a:p>
          <a:p>
            <a:pPr algn="just"/>
            <a:r>
              <a:rPr lang="en-US" sz="2100" b="1" baseline="30000" dirty="0"/>
              <a:t>2</a:t>
            </a:r>
            <a:r>
              <a:rPr lang="en-US" sz="2100" dirty="0"/>
              <a:t>Jacob’s anger burned against Rachel, and he said, “Am I in God’s place, who has withheld from you the fruit of the womb?”</a:t>
            </a:r>
          </a:p>
          <a:p>
            <a:pPr algn="just"/>
            <a:endParaRPr lang="en-US" sz="2000" dirty="0"/>
          </a:p>
        </p:txBody>
      </p:sp>
      <p:pic>
        <p:nvPicPr>
          <p:cNvPr id="8" name="Picture 7" descr="A vintage photo of a group of people in a room&#10;&#10;Description automatically generated">
            <a:extLst>
              <a:ext uri="{FF2B5EF4-FFF2-40B4-BE49-F238E27FC236}">
                <a16:creationId xmlns:a16="http://schemas.microsoft.com/office/drawing/2014/main" id="{0AF17D41-2730-FD46-B627-A10DABF8E986}"/>
              </a:ext>
            </a:extLst>
          </p:cNvPr>
          <p:cNvPicPr>
            <a:picLocks noChangeAspect="1"/>
          </p:cNvPicPr>
          <p:nvPr/>
        </p:nvPicPr>
        <p:blipFill>
          <a:blip r:embed="rId2"/>
          <a:stretch>
            <a:fillRect/>
          </a:stretch>
        </p:blipFill>
        <p:spPr>
          <a:xfrm>
            <a:off x="7456868" y="847972"/>
            <a:ext cx="4462914" cy="2741513"/>
          </a:xfrm>
          <a:prstGeom prst="rect">
            <a:avLst/>
          </a:prstGeom>
        </p:spPr>
      </p:pic>
      <p:sp>
        <p:nvSpPr>
          <p:cNvPr id="9" name="Content Placeholder 2">
            <a:extLst>
              <a:ext uri="{FF2B5EF4-FFF2-40B4-BE49-F238E27FC236}">
                <a16:creationId xmlns:a16="http://schemas.microsoft.com/office/drawing/2014/main" id="{1AEB268B-CCEA-0249-87F3-A1A73AAD633D}"/>
              </a:ext>
            </a:extLst>
          </p:cNvPr>
          <p:cNvSpPr txBox="1">
            <a:spLocks/>
          </p:cNvSpPr>
          <p:nvPr/>
        </p:nvSpPr>
        <p:spPr>
          <a:xfrm>
            <a:off x="246664" y="3696236"/>
            <a:ext cx="11673118" cy="184404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100" b="1" baseline="30000" dirty="0"/>
              <a:t>3</a:t>
            </a:r>
            <a:r>
              <a:rPr lang="en-US" sz="2100" dirty="0"/>
              <a:t>She said, “Behold, my maid Bilhah. Go in to her, that she may bear and I also may obtain children by her. </a:t>
            </a:r>
            <a:r>
              <a:rPr lang="en-US" sz="2100" b="1" baseline="30000" dirty="0"/>
              <a:t>4</a:t>
            </a:r>
            <a:r>
              <a:rPr lang="en-US" sz="2100" dirty="0"/>
              <a:t>She gave him Bilhah her servant as wife and Jacob went to her. </a:t>
            </a:r>
            <a:r>
              <a:rPr lang="en-US" sz="2100" b="1" baseline="30000" dirty="0"/>
              <a:t>5</a:t>
            </a:r>
            <a:r>
              <a:rPr lang="en-US" sz="2100" dirty="0"/>
              <a:t>Bilhah conceived, and bore Jacob a son. </a:t>
            </a:r>
            <a:r>
              <a:rPr lang="en-US" sz="2100" b="1" baseline="30000" dirty="0"/>
              <a:t>6</a:t>
            </a:r>
            <a:r>
              <a:rPr lang="en-US" sz="2100" dirty="0"/>
              <a:t>Rachel said, “God has judged me, and has also heard my voice, and has given me a son.” Therefore she called his name Dan. </a:t>
            </a:r>
            <a:r>
              <a:rPr lang="en-US" sz="2100" b="1" baseline="30000" dirty="0"/>
              <a:t>7</a:t>
            </a:r>
            <a:r>
              <a:rPr lang="en-US" sz="2100" dirty="0"/>
              <a:t>Bilhah, Rachel’s servant, conceived again and bore Jacob a second son. </a:t>
            </a:r>
            <a:r>
              <a:rPr lang="en-US" sz="2100" b="1" baseline="30000" dirty="0"/>
              <a:t>8</a:t>
            </a:r>
            <a:r>
              <a:rPr lang="en-US" sz="2100" dirty="0"/>
              <a:t>Rachel said, “I have wrestled with my sister with mighty </a:t>
            </a:r>
            <a:r>
              <a:rPr lang="en-US" sz="2100" dirty="0" err="1"/>
              <a:t>wrestlings</a:t>
            </a:r>
            <a:r>
              <a:rPr lang="en-US" sz="2100" dirty="0"/>
              <a:t>, and have prevailed.” She named him Naphtali.</a:t>
            </a:r>
          </a:p>
          <a:p>
            <a:pPr algn="just"/>
            <a:r>
              <a:rPr lang="en-US" sz="2100" b="1" baseline="30000" dirty="0"/>
              <a:t>9</a:t>
            </a:r>
            <a:r>
              <a:rPr lang="en-US" sz="2100" dirty="0"/>
              <a:t>When Leah saw that she had finished bearing, she took </a:t>
            </a:r>
            <a:r>
              <a:rPr lang="en-US" sz="2100" dirty="0" err="1"/>
              <a:t>Zilpah</a:t>
            </a:r>
            <a:r>
              <a:rPr lang="en-US" sz="2100" dirty="0"/>
              <a:t>, her servant, and gave her to Jacob as a wife. </a:t>
            </a:r>
            <a:r>
              <a:rPr lang="en-US" sz="2100" b="1" baseline="30000" dirty="0"/>
              <a:t>10</a:t>
            </a:r>
            <a:r>
              <a:rPr lang="en-US" sz="2100" dirty="0"/>
              <a:t>Zilpah, Leah’s servant, bore Jacob a son. </a:t>
            </a:r>
            <a:r>
              <a:rPr lang="en-US" sz="2100" b="1" baseline="30000" dirty="0"/>
              <a:t>11</a:t>
            </a:r>
            <a:r>
              <a:rPr lang="en-US" sz="2100" dirty="0"/>
              <a:t>Leah said, “How fortunate!” She named him Gad. </a:t>
            </a:r>
            <a:r>
              <a:rPr lang="en-US" sz="2100" b="1" baseline="30000" dirty="0"/>
              <a:t>12</a:t>
            </a:r>
            <a:r>
              <a:rPr lang="en-US" sz="2100" dirty="0"/>
              <a:t>Zilpah, bore Jacob a second son. </a:t>
            </a:r>
            <a:r>
              <a:rPr lang="en-US" b="1" baseline="30000" dirty="0"/>
              <a:t>13 </a:t>
            </a:r>
            <a:r>
              <a:rPr lang="en-US" dirty="0"/>
              <a:t>…She named him Asher.</a:t>
            </a:r>
            <a:endParaRPr lang="en-US" sz="2100" dirty="0"/>
          </a:p>
          <a:p>
            <a:pPr marL="0" indent="0">
              <a:buFont typeface="Tw Cen MT" panose="020B0602020104020603" pitchFamily="34" charset="0"/>
              <a:buNone/>
            </a:pPr>
            <a:endParaRPr lang="en-US" sz="2000" dirty="0"/>
          </a:p>
        </p:txBody>
      </p:sp>
    </p:spTree>
    <p:extLst>
      <p:ext uri="{BB962C8B-B14F-4D97-AF65-F5344CB8AC3E}">
        <p14:creationId xmlns:p14="http://schemas.microsoft.com/office/powerpoint/2010/main" val="1628830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78522" y="836117"/>
            <a:ext cx="5455372" cy="886299"/>
          </a:xfrm>
        </p:spPr>
        <p:txBody>
          <a:bodyPr/>
          <a:lstStyle/>
          <a:p>
            <a:r>
              <a:rPr lang="en-US" dirty="0"/>
              <a:t>Genesis 30: 17-24</a:t>
            </a:r>
          </a:p>
        </p:txBody>
      </p:sp>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371813" y="2111599"/>
            <a:ext cx="8209455" cy="407069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400" b="1" baseline="30000" dirty="0"/>
              <a:t>17</a:t>
            </a:r>
            <a:r>
              <a:rPr lang="en-US" sz="2400" dirty="0"/>
              <a:t>God listened to Leah, and she conceived, and bore Jacob a fifth son. </a:t>
            </a:r>
            <a:r>
              <a:rPr lang="en-US" sz="2400" b="1" baseline="30000" dirty="0"/>
              <a:t>18</a:t>
            </a:r>
            <a:r>
              <a:rPr lang="en-US" sz="2400" dirty="0"/>
              <a:t>Leah said, “God has given me my hire, because I gave my servant to my husband.” She named him Issachar. </a:t>
            </a:r>
            <a:r>
              <a:rPr lang="en-US" sz="2400" b="1" baseline="30000" dirty="0"/>
              <a:t>19</a:t>
            </a:r>
            <a:r>
              <a:rPr lang="en-US" sz="2400" dirty="0"/>
              <a:t>Leah conceived again, and bore a sixth son to Jacob. </a:t>
            </a:r>
            <a:r>
              <a:rPr lang="en-US" sz="2400" b="1" baseline="30000" dirty="0"/>
              <a:t>20</a:t>
            </a:r>
            <a:r>
              <a:rPr lang="en-US" sz="2400" dirty="0"/>
              <a:t>Leah said, “God has endowed me with a good dowry. Now my husband will live with me, because I have borne him six sons.” She named him Zebulun. </a:t>
            </a:r>
            <a:r>
              <a:rPr lang="en-US" sz="2400" b="1" baseline="30000" dirty="0"/>
              <a:t>21</a:t>
            </a:r>
            <a:r>
              <a:rPr lang="en-US" sz="2400" dirty="0"/>
              <a:t>Afterwards she bore a daughter and named her Dinah.</a:t>
            </a:r>
          </a:p>
          <a:p>
            <a:pPr algn="just"/>
            <a:r>
              <a:rPr lang="en-US" sz="2400" b="1" baseline="30000" dirty="0"/>
              <a:t>22</a:t>
            </a:r>
            <a:r>
              <a:rPr lang="en-US" sz="2400" dirty="0"/>
              <a:t>God remembered Rachel and God listened to her and opened her womb. </a:t>
            </a:r>
            <a:r>
              <a:rPr lang="en-US" sz="2400" b="1" baseline="30000" dirty="0"/>
              <a:t>23</a:t>
            </a:r>
            <a:r>
              <a:rPr lang="en-US" sz="2400" dirty="0"/>
              <a:t>She conceived, bore a son and said, “God has taken away my reproach.” </a:t>
            </a:r>
            <a:r>
              <a:rPr lang="en-US" sz="2400" b="1" baseline="30000" dirty="0"/>
              <a:t>24</a:t>
            </a:r>
            <a:r>
              <a:rPr lang="en-US" sz="2400" dirty="0"/>
              <a:t>She named him Joseph saying, “May Yahweh add another son to me.”</a:t>
            </a:r>
          </a:p>
          <a:p>
            <a:endParaRPr lang="en-US" sz="2000" dirty="0"/>
          </a:p>
          <a:p>
            <a:pPr marL="0" indent="0">
              <a:buFont typeface="Tw Cen MT" panose="020B0602020104020603" pitchFamily="34" charset="0"/>
              <a:buNone/>
            </a:pPr>
            <a:endParaRPr lang="en-US" sz="2000" dirty="0"/>
          </a:p>
        </p:txBody>
      </p:sp>
      <p:pic>
        <p:nvPicPr>
          <p:cNvPr id="6" name="Picture 5" descr="A picture containing text, book, horse, field&#10;&#10;Description automatically generated">
            <a:extLst>
              <a:ext uri="{FF2B5EF4-FFF2-40B4-BE49-F238E27FC236}">
                <a16:creationId xmlns:a16="http://schemas.microsoft.com/office/drawing/2014/main" id="{9AD3A1B7-5F8B-9D41-A574-EEB7E59A60DF}"/>
              </a:ext>
            </a:extLst>
          </p:cNvPr>
          <p:cNvPicPr>
            <a:picLocks noChangeAspect="1"/>
          </p:cNvPicPr>
          <p:nvPr/>
        </p:nvPicPr>
        <p:blipFill>
          <a:blip r:embed="rId2"/>
          <a:stretch>
            <a:fillRect/>
          </a:stretch>
        </p:blipFill>
        <p:spPr>
          <a:xfrm>
            <a:off x="8929511" y="0"/>
            <a:ext cx="3262489" cy="6858000"/>
          </a:xfrm>
          <a:prstGeom prst="rect">
            <a:avLst/>
          </a:prstGeom>
        </p:spPr>
      </p:pic>
    </p:spTree>
    <p:extLst>
      <p:ext uri="{BB962C8B-B14F-4D97-AF65-F5344CB8AC3E}">
        <p14:creationId xmlns:p14="http://schemas.microsoft.com/office/powerpoint/2010/main" val="951091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88359" y="2363274"/>
            <a:ext cx="10591610" cy="4023360"/>
          </a:xfrm>
        </p:spPr>
        <p:txBody>
          <a:bodyPr>
            <a:normAutofit lnSpcReduction="10000"/>
          </a:bodyPr>
          <a:lstStyle/>
          <a:p>
            <a:pPr marL="514350" indent="-514350">
              <a:buFont typeface="+mj-lt"/>
              <a:buAutoNum type="arabicPeriod" startAt="6"/>
            </a:pPr>
            <a:r>
              <a:rPr lang="en-US" sz="3200" dirty="0"/>
              <a:t>How did God compensate Leah for not being loved?</a:t>
            </a:r>
          </a:p>
          <a:p>
            <a:pPr marL="514350" indent="-514350">
              <a:buFont typeface="+mj-lt"/>
              <a:buAutoNum type="arabicPeriod" startAt="6"/>
            </a:pPr>
            <a:endParaRPr lang="en-US" sz="3200" dirty="0"/>
          </a:p>
          <a:p>
            <a:pPr marL="514350" indent="-514350">
              <a:buFont typeface="+mj-lt"/>
              <a:buAutoNum type="arabicPeriod" startAt="6"/>
            </a:pPr>
            <a:r>
              <a:rPr lang="en-US" sz="3200" dirty="0"/>
              <a:t>Is the Old Testament sexist?</a:t>
            </a:r>
          </a:p>
          <a:p>
            <a:pPr marL="514350" indent="-514350">
              <a:buFont typeface="+mj-lt"/>
              <a:buAutoNum type="arabicPeriod" startAt="6"/>
            </a:pPr>
            <a:endParaRPr lang="en-US" sz="3200" dirty="0"/>
          </a:p>
          <a:p>
            <a:pPr marL="514350" indent="-514350">
              <a:buFont typeface="+mj-lt"/>
              <a:buAutoNum type="arabicPeriod" startAt="6"/>
            </a:pPr>
            <a:r>
              <a:rPr lang="en-US" sz="3200" dirty="0"/>
              <a:t>Name a woman from Genesis who demonstrated initiative in carrying out God’s plan. Can you name another woman from later in the Old Testament who demonstrated the same qualities?</a:t>
            </a:r>
            <a:endParaRPr lang="en-US" sz="2800" dirty="0"/>
          </a:p>
        </p:txBody>
      </p:sp>
    </p:spTree>
    <p:extLst>
      <p:ext uri="{BB962C8B-B14F-4D97-AF65-F5344CB8AC3E}">
        <p14:creationId xmlns:p14="http://schemas.microsoft.com/office/powerpoint/2010/main" val="55739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78522" y="836117"/>
            <a:ext cx="6651166" cy="886299"/>
          </a:xfrm>
        </p:spPr>
        <p:txBody>
          <a:bodyPr>
            <a:normAutofit/>
          </a:bodyPr>
          <a:lstStyle/>
          <a:p>
            <a:r>
              <a:rPr lang="en-US" sz="4400" dirty="0"/>
              <a:t>Genesis 30: 40-43, 31: 1-3, 21</a:t>
            </a:r>
          </a:p>
        </p:txBody>
      </p:sp>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212263" y="1938311"/>
            <a:ext cx="7487077" cy="527385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100" b="1" dirty="0"/>
              <a:t>30) </a:t>
            </a:r>
            <a:r>
              <a:rPr lang="en-US" sz="2100" b="1" baseline="30000" dirty="0"/>
              <a:t>40</a:t>
            </a:r>
            <a:r>
              <a:rPr lang="en-US" sz="2100" dirty="0"/>
              <a:t>Jacob …kept his own sheep apart and didn’t put them into Laban’s flock. </a:t>
            </a:r>
            <a:r>
              <a:rPr lang="en-US" sz="2100" b="1" baseline="30000" dirty="0"/>
              <a:t>41</a:t>
            </a:r>
            <a:r>
              <a:rPr lang="en-US" sz="2100" dirty="0"/>
              <a:t>Whenever the stronger of the flock conceived, Jacob laid the rods in front of the eyes of the flock in the watering troughs that they might conceive among the rods; </a:t>
            </a:r>
            <a:r>
              <a:rPr lang="en-US" sz="2100" b="1" baseline="30000" dirty="0"/>
              <a:t>42</a:t>
            </a:r>
            <a:r>
              <a:rPr lang="en-US" sz="2100" dirty="0"/>
              <a:t>but when the flock were feeble he didn’t put them in. So the feebler were Laban’s and the stronger Jacob’s. </a:t>
            </a:r>
            <a:r>
              <a:rPr lang="en-US" sz="2100" b="1" baseline="30000" dirty="0"/>
              <a:t>43</a:t>
            </a:r>
            <a:r>
              <a:rPr lang="en-US" sz="2100" dirty="0"/>
              <a:t>The man increased exceedingly and had large flocks, female servants and male servants, and camels and donkeys.</a:t>
            </a:r>
          </a:p>
          <a:p>
            <a:pPr algn="just"/>
            <a:r>
              <a:rPr lang="en-US" sz="2100" b="1" dirty="0"/>
              <a:t>31) </a:t>
            </a:r>
            <a:r>
              <a:rPr lang="en-US" sz="2100" b="1" baseline="30000" dirty="0"/>
              <a:t>1</a:t>
            </a:r>
            <a:r>
              <a:rPr lang="en-US" sz="2100" dirty="0"/>
              <a:t>Jacob heard Laban’s sons’ words, saying, “Jacob has taken away all that was our father’s. He has obtained all this wealth from that which was our father’s.” </a:t>
            </a:r>
            <a:r>
              <a:rPr lang="en-US" sz="2100" b="1" baseline="30000" dirty="0"/>
              <a:t>2</a:t>
            </a:r>
            <a:r>
              <a:rPr lang="en-US" sz="2100" dirty="0"/>
              <a:t>Jacob saw the expression on Laban’s face, and behold, it was not toward him as before. </a:t>
            </a:r>
            <a:r>
              <a:rPr lang="en-US" sz="2100" b="1" baseline="30000" dirty="0"/>
              <a:t>3</a:t>
            </a:r>
            <a:r>
              <a:rPr lang="en-US" sz="2100" dirty="0"/>
              <a:t>Yahweh said to Jacob, “Return to the land of your fathers and to your relatives, and I will be with you.”…</a:t>
            </a:r>
            <a:r>
              <a:rPr lang="en-US" sz="2100" b="1" dirty="0"/>
              <a:t> </a:t>
            </a:r>
            <a:r>
              <a:rPr lang="en-US" sz="2100" b="1" baseline="30000" dirty="0"/>
              <a:t>21</a:t>
            </a:r>
            <a:r>
              <a:rPr lang="en-US" sz="2100" dirty="0"/>
              <a:t>So he fled with all that he had. He rose up, passed over the River, and set his face toward the mountain of Gilead.</a:t>
            </a:r>
          </a:p>
          <a:p>
            <a:pPr marL="0" indent="0">
              <a:buFont typeface="Tw Cen MT" panose="020B0602020104020603" pitchFamily="34" charset="0"/>
              <a:buNone/>
            </a:pPr>
            <a:endParaRPr lang="en-US" sz="1400" dirty="0"/>
          </a:p>
        </p:txBody>
      </p:sp>
      <p:pic>
        <p:nvPicPr>
          <p:cNvPr id="6" name="Picture 5" descr="A vintage photo of a group of people&#10;&#10;Description automatically generated">
            <a:extLst>
              <a:ext uri="{FF2B5EF4-FFF2-40B4-BE49-F238E27FC236}">
                <a16:creationId xmlns:a16="http://schemas.microsoft.com/office/drawing/2014/main" id="{1B2795D8-FC5A-094D-94CA-A4FCD34372C4}"/>
              </a:ext>
            </a:extLst>
          </p:cNvPr>
          <p:cNvPicPr>
            <a:picLocks noChangeAspect="1"/>
          </p:cNvPicPr>
          <p:nvPr/>
        </p:nvPicPr>
        <p:blipFill>
          <a:blip r:embed="rId2"/>
          <a:stretch>
            <a:fillRect/>
          </a:stretch>
        </p:blipFill>
        <p:spPr>
          <a:xfrm>
            <a:off x="7868992" y="0"/>
            <a:ext cx="4323008" cy="6858000"/>
          </a:xfrm>
          <a:prstGeom prst="rect">
            <a:avLst/>
          </a:prstGeom>
        </p:spPr>
      </p:pic>
    </p:spTree>
    <p:extLst>
      <p:ext uri="{BB962C8B-B14F-4D97-AF65-F5344CB8AC3E}">
        <p14:creationId xmlns:p14="http://schemas.microsoft.com/office/powerpoint/2010/main" val="2832189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88359" y="2453425"/>
            <a:ext cx="10591610" cy="4023360"/>
          </a:xfrm>
        </p:spPr>
        <p:txBody>
          <a:bodyPr>
            <a:normAutofit/>
          </a:bodyPr>
          <a:lstStyle/>
          <a:p>
            <a:pPr marL="514350" indent="-514350">
              <a:buFont typeface="+mj-lt"/>
              <a:buAutoNum type="arabicPeriod" startAt="9"/>
            </a:pPr>
            <a:r>
              <a:rPr lang="en-US" sz="3200" dirty="0"/>
              <a:t>Laban’s sons accused Jacob of “taking away all that was their father’s.” What does this reveal about their character?</a:t>
            </a:r>
          </a:p>
          <a:p>
            <a:pPr marL="514350" indent="-514350">
              <a:buFont typeface="+mj-lt"/>
              <a:buAutoNum type="arabicPeriod" startAt="9"/>
            </a:pPr>
            <a:endParaRPr lang="en-US" sz="3200" dirty="0"/>
          </a:p>
          <a:p>
            <a:pPr marL="514350" indent="-514350">
              <a:buFont typeface="+mj-lt"/>
              <a:buAutoNum type="arabicPeriod" startAt="9"/>
            </a:pPr>
            <a:r>
              <a:rPr lang="en-US" sz="3200" dirty="0"/>
              <a:t> Why did God tell Jacob to flee from Laban? </a:t>
            </a:r>
          </a:p>
          <a:p>
            <a:endParaRPr lang="en-US" sz="2800" dirty="0"/>
          </a:p>
          <a:p>
            <a:endParaRPr lang="en-US" sz="2800" dirty="0"/>
          </a:p>
        </p:txBody>
      </p:sp>
    </p:spTree>
    <p:extLst>
      <p:ext uri="{BB962C8B-B14F-4D97-AF65-F5344CB8AC3E}">
        <p14:creationId xmlns:p14="http://schemas.microsoft.com/office/powerpoint/2010/main" val="219463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39336" y="882073"/>
            <a:ext cx="7877286" cy="886299"/>
          </a:xfrm>
        </p:spPr>
        <p:txBody>
          <a:bodyPr/>
          <a:lstStyle/>
          <a:p>
            <a:r>
              <a:rPr lang="en-US" dirty="0"/>
              <a:t>Genesis 31: 22-27</a:t>
            </a:r>
          </a:p>
        </p:txBody>
      </p:sp>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401782" y="2108124"/>
            <a:ext cx="8835096" cy="408177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400" b="1" baseline="30000" dirty="0"/>
              <a:t>22</a:t>
            </a:r>
            <a:r>
              <a:rPr lang="en-US" sz="2400" dirty="0"/>
              <a:t>Laban was told on the third day that Jacob had fled. </a:t>
            </a:r>
            <a:r>
              <a:rPr lang="en-US" sz="2400" b="1" baseline="30000" dirty="0"/>
              <a:t>23</a:t>
            </a:r>
            <a:r>
              <a:rPr lang="en-US" sz="2400" dirty="0"/>
              <a:t>He took his relatives with him, and pursued him seven days’ journey. He overtook him in the mountain of Gilead. </a:t>
            </a:r>
            <a:r>
              <a:rPr lang="en-US" sz="2400" b="1" baseline="30000" dirty="0"/>
              <a:t>24</a:t>
            </a:r>
            <a:r>
              <a:rPr lang="en-US" sz="2400" dirty="0"/>
              <a:t>God came to Laban the Syrian in a dream of the night and said to him, “Be careful that you don’t speak to Jacob either good or bad.”</a:t>
            </a:r>
          </a:p>
          <a:p>
            <a:pPr algn="just"/>
            <a:r>
              <a:rPr lang="en-US" sz="2400" b="1" baseline="30000" dirty="0"/>
              <a:t>25</a:t>
            </a:r>
            <a:r>
              <a:rPr lang="en-US" sz="2400" dirty="0"/>
              <a:t>Laban caught up with Jacob. Now Jacob had pitched his tent in the mountain, and Laban with his relatives encamped in the mountain of Gilead. </a:t>
            </a:r>
            <a:r>
              <a:rPr lang="en-US" sz="2400" b="1" baseline="30000" dirty="0"/>
              <a:t>26</a:t>
            </a:r>
            <a:r>
              <a:rPr lang="en-US" sz="2400" dirty="0"/>
              <a:t>Laban said to Jacob, “What have you done, that you have deceived me and carried away my daughters like captives of the sword? </a:t>
            </a:r>
            <a:r>
              <a:rPr lang="en-US" sz="2400" b="1" baseline="30000" dirty="0"/>
              <a:t>27</a:t>
            </a:r>
            <a:r>
              <a:rPr lang="en-US" sz="2400" dirty="0"/>
              <a:t>Why did you flee secretly and deceive me, and didn’t tell me that I might have sent you away with mirth and with songs, with tambourine and with harp… </a:t>
            </a:r>
          </a:p>
          <a:p>
            <a:endParaRPr lang="en-US" sz="1800" dirty="0"/>
          </a:p>
          <a:p>
            <a:endParaRPr lang="en-US" sz="2000" dirty="0"/>
          </a:p>
          <a:p>
            <a:pPr marL="0" indent="0">
              <a:buFont typeface="Tw Cen MT" panose="020B0602020104020603" pitchFamily="34" charset="0"/>
              <a:buNone/>
            </a:pPr>
            <a:endParaRPr lang="en-US" sz="2000" dirty="0"/>
          </a:p>
        </p:txBody>
      </p:sp>
      <p:pic>
        <p:nvPicPr>
          <p:cNvPr id="7" name="Picture 6" descr="A group of people posing for the camera&#10;&#10;Description automatically generated">
            <a:extLst>
              <a:ext uri="{FF2B5EF4-FFF2-40B4-BE49-F238E27FC236}">
                <a16:creationId xmlns:a16="http://schemas.microsoft.com/office/drawing/2014/main" id="{48799159-FBA9-9648-85EA-5CFA61F7186B}"/>
              </a:ext>
            </a:extLst>
          </p:cNvPr>
          <p:cNvPicPr>
            <a:picLocks noChangeAspect="1"/>
          </p:cNvPicPr>
          <p:nvPr/>
        </p:nvPicPr>
        <p:blipFill>
          <a:blip r:embed="rId2"/>
          <a:stretch>
            <a:fillRect/>
          </a:stretch>
        </p:blipFill>
        <p:spPr>
          <a:xfrm>
            <a:off x="9435895" y="0"/>
            <a:ext cx="2756105" cy="6858000"/>
          </a:xfrm>
          <a:prstGeom prst="rect">
            <a:avLst/>
          </a:prstGeom>
        </p:spPr>
      </p:pic>
    </p:spTree>
    <p:extLst>
      <p:ext uri="{BB962C8B-B14F-4D97-AF65-F5344CB8AC3E}">
        <p14:creationId xmlns:p14="http://schemas.microsoft.com/office/powerpoint/2010/main" val="210253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39336" y="812800"/>
            <a:ext cx="7877286" cy="886299"/>
          </a:xfrm>
        </p:spPr>
        <p:txBody>
          <a:bodyPr/>
          <a:lstStyle/>
          <a:p>
            <a:r>
              <a:rPr lang="en-US" dirty="0"/>
              <a:t>Genesis 31: 36, 38-39, 44, 55</a:t>
            </a:r>
          </a:p>
        </p:txBody>
      </p:sp>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311472" y="2313946"/>
            <a:ext cx="6033910" cy="408177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b="1" baseline="30000" dirty="0"/>
              <a:t>36</a:t>
            </a:r>
            <a:r>
              <a:rPr lang="en-US" dirty="0"/>
              <a:t>Jacob was angry, and argued with Laban. Jacob answered Laban, “What is my trespass? What is my sin, that you have hotly pursued me? </a:t>
            </a:r>
            <a:r>
              <a:rPr lang="en-US" b="1" dirty="0"/>
              <a:t>… </a:t>
            </a:r>
            <a:r>
              <a:rPr lang="en-US" b="1" baseline="30000" dirty="0"/>
              <a:t>38</a:t>
            </a:r>
            <a:r>
              <a:rPr lang="en-US" dirty="0"/>
              <a:t>“These twenty years I have been with you. Your ewes and your female goats have not cast their young, and I haven’t eaten the rams of your flocks. </a:t>
            </a:r>
            <a:r>
              <a:rPr lang="en-US" b="1" baseline="30000" dirty="0"/>
              <a:t>39</a:t>
            </a:r>
            <a:r>
              <a:rPr lang="en-US" dirty="0"/>
              <a:t>That which was torn of animals, I didn’t bring to you. I bore its loss. Of my hand you required it, whether stolen by day or stolen by night</a:t>
            </a:r>
            <a:r>
              <a:rPr lang="en-US" b="1" dirty="0"/>
              <a:t>… </a:t>
            </a:r>
            <a:r>
              <a:rPr lang="en-US" b="1" baseline="30000" dirty="0"/>
              <a:t>44</a:t>
            </a:r>
            <a:r>
              <a:rPr lang="en-US" dirty="0"/>
              <a:t>Now come, let’s make a covenant, you and I. Let it be for a witness between me and you.”… </a:t>
            </a:r>
            <a:r>
              <a:rPr lang="en-US" b="1" baseline="30000" dirty="0"/>
              <a:t>55</a:t>
            </a:r>
            <a:r>
              <a:rPr lang="en-US" dirty="0"/>
              <a:t>Early in the morning, Laban rose up, and kissed his sons and his daughters, and blessed them. Laban departed and returned to his place.</a:t>
            </a:r>
            <a:endParaRPr lang="en-US" sz="1800" dirty="0"/>
          </a:p>
          <a:p>
            <a:endParaRPr lang="en-US" sz="2000" dirty="0"/>
          </a:p>
          <a:p>
            <a:pPr marL="0" indent="0">
              <a:buFont typeface="Tw Cen MT" panose="020B0602020104020603" pitchFamily="34" charset="0"/>
              <a:buNone/>
            </a:pPr>
            <a:endParaRPr lang="en-US" sz="2000" dirty="0"/>
          </a:p>
        </p:txBody>
      </p:sp>
      <p:pic>
        <p:nvPicPr>
          <p:cNvPr id="4" name="Picture 3" descr="A group of people posing for the camera&#10;&#10;Description automatically generated">
            <a:extLst>
              <a:ext uri="{FF2B5EF4-FFF2-40B4-BE49-F238E27FC236}">
                <a16:creationId xmlns:a16="http://schemas.microsoft.com/office/drawing/2014/main" id="{44EAE27D-E0F4-7341-A928-78CE954321AF}"/>
              </a:ext>
            </a:extLst>
          </p:cNvPr>
          <p:cNvPicPr>
            <a:picLocks noChangeAspect="1"/>
          </p:cNvPicPr>
          <p:nvPr/>
        </p:nvPicPr>
        <p:blipFill>
          <a:blip r:embed="rId2"/>
          <a:stretch>
            <a:fillRect/>
          </a:stretch>
        </p:blipFill>
        <p:spPr>
          <a:xfrm>
            <a:off x="6555662" y="2406927"/>
            <a:ext cx="5442373" cy="4081780"/>
          </a:xfrm>
          <a:prstGeom prst="rect">
            <a:avLst/>
          </a:prstGeom>
        </p:spPr>
      </p:pic>
      <p:sp>
        <p:nvSpPr>
          <p:cNvPr id="6" name="TextBox 5">
            <a:extLst>
              <a:ext uri="{FF2B5EF4-FFF2-40B4-BE49-F238E27FC236}">
                <a16:creationId xmlns:a16="http://schemas.microsoft.com/office/drawing/2014/main" id="{27106D50-EC6A-D246-8B9C-9B785EF1E1DD}"/>
              </a:ext>
            </a:extLst>
          </p:cNvPr>
          <p:cNvSpPr txBox="1"/>
          <p:nvPr/>
        </p:nvSpPr>
        <p:spPr>
          <a:xfrm>
            <a:off x="6470077" y="6433287"/>
            <a:ext cx="2985176" cy="307777"/>
          </a:xfrm>
          <a:prstGeom prst="rect">
            <a:avLst/>
          </a:prstGeom>
          <a:noFill/>
        </p:spPr>
        <p:txBody>
          <a:bodyPr wrap="none" rtlCol="0">
            <a:spAutoFit/>
          </a:bodyPr>
          <a:lstStyle/>
          <a:p>
            <a:pPr algn="just"/>
            <a:r>
              <a:rPr lang="en-US" sz="1400" dirty="0"/>
              <a:t>Downloaded from </a:t>
            </a:r>
            <a:r>
              <a:rPr lang="en-US" sz="1400" dirty="0" err="1"/>
              <a:t>FreeBibleimages.org</a:t>
            </a:r>
            <a:endParaRPr lang="en-US" sz="1400" dirty="0"/>
          </a:p>
        </p:txBody>
      </p:sp>
    </p:spTree>
    <p:extLst>
      <p:ext uri="{BB962C8B-B14F-4D97-AF65-F5344CB8AC3E}">
        <p14:creationId xmlns:p14="http://schemas.microsoft.com/office/powerpoint/2010/main" val="1496488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76262" y="2342410"/>
            <a:ext cx="10591610" cy="4023360"/>
          </a:xfrm>
        </p:spPr>
        <p:txBody>
          <a:bodyPr>
            <a:normAutofit/>
          </a:bodyPr>
          <a:lstStyle/>
          <a:p>
            <a:pPr marL="514350" indent="-514350">
              <a:buFont typeface="+mj-lt"/>
              <a:buAutoNum type="arabicPeriod" startAt="11"/>
            </a:pPr>
            <a:r>
              <a:rPr lang="en-US" sz="3200" dirty="0"/>
              <a:t> Do you really think Laban would have sent off Jacob with “mirth and songs”?</a:t>
            </a:r>
          </a:p>
          <a:p>
            <a:pPr marL="514350" indent="-514350">
              <a:buFont typeface="+mj-lt"/>
              <a:buAutoNum type="arabicPeriod" startAt="11"/>
            </a:pPr>
            <a:endParaRPr lang="en-US" sz="3200" dirty="0"/>
          </a:p>
          <a:p>
            <a:pPr marL="514350" indent="-514350">
              <a:buFont typeface="+mj-lt"/>
              <a:buAutoNum type="arabicPeriod" startAt="11"/>
            </a:pPr>
            <a:r>
              <a:rPr lang="en-US" sz="3200" dirty="0"/>
              <a:t> How is this grandiose claim consistent with Laban’s character?</a:t>
            </a:r>
          </a:p>
          <a:p>
            <a:pPr marL="514350" indent="-514350">
              <a:buFont typeface="+mj-lt"/>
              <a:buAutoNum type="arabicPeriod" startAt="11"/>
            </a:pPr>
            <a:endParaRPr lang="en-US" sz="3200" dirty="0"/>
          </a:p>
          <a:p>
            <a:pPr marL="514350" indent="-514350">
              <a:buFont typeface="+mj-lt"/>
              <a:buAutoNum type="arabicPeriod" startAt="11"/>
            </a:pPr>
            <a:r>
              <a:rPr lang="en-US" sz="3200" dirty="0"/>
              <a:t> Why did Laban make peace with Jacob? </a:t>
            </a:r>
          </a:p>
          <a:p>
            <a:pPr marL="514350" indent="-514350">
              <a:buFont typeface="+mj-lt"/>
              <a:buAutoNum type="arabicPeriod" startAt="11"/>
            </a:pPr>
            <a:endParaRPr lang="en-US" sz="3200" dirty="0"/>
          </a:p>
          <a:p>
            <a:pPr marL="0" indent="0">
              <a:buNone/>
            </a:pPr>
            <a:endParaRPr lang="en-US" sz="2800" dirty="0"/>
          </a:p>
          <a:p>
            <a:endParaRPr lang="en-US" sz="2800" dirty="0"/>
          </a:p>
        </p:txBody>
      </p:sp>
    </p:spTree>
    <p:extLst>
      <p:ext uri="{BB962C8B-B14F-4D97-AF65-F5344CB8AC3E}">
        <p14:creationId xmlns:p14="http://schemas.microsoft.com/office/powerpoint/2010/main" val="281774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78522" y="836117"/>
            <a:ext cx="5455372" cy="886299"/>
          </a:xfrm>
        </p:spPr>
        <p:txBody>
          <a:bodyPr/>
          <a:lstStyle/>
          <a:p>
            <a:r>
              <a:rPr lang="en-US" dirty="0"/>
              <a:t>Genesis 28: 10-15</a:t>
            </a:r>
          </a:p>
        </p:txBody>
      </p:sp>
      <p:pic>
        <p:nvPicPr>
          <p:cNvPr id="8" name="Picture 7" descr="A bird flying over a building&#10;&#10;Description automatically generated">
            <a:extLst>
              <a:ext uri="{FF2B5EF4-FFF2-40B4-BE49-F238E27FC236}">
                <a16:creationId xmlns:a16="http://schemas.microsoft.com/office/drawing/2014/main" id="{346CA9B5-68B8-BF46-89C6-69522D95884C}"/>
              </a:ext>
            </a:extLst>
          </p:cNvPr>
          <p:cNvPicPr>
            <a:picLocks noChangeAspect="1"/>
          </p:cNvPicPr>
          <p:nvPr/>
        </p:nvPicPr>
        <p:blipFill>
          <a:blip r:embed="rId2"/>
          <a:stretch>
            <a:fillRect/>
          </a:stretch>
        </p:blipFill>
        <p:spPr>
          <a:xfrm>
            <a:off x="9504218" y="2013694"/>
            <a:ext cx="2462053" cy="4620169"/>
          </a:xfrm>
          <a:prstGeom prst="rect">
            <a:avLst/>
          </a:prstGeom>
        </p:spPr>
      </p:pic>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225729" y="1893080"/>
            <a:ext cx="9070671" cy="4719615"/>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400" b="1" baseline="30000" dirty="0"/>
              <a:t>10</a:t>
            </a:r>
            <a:r>
              <a:rPr lang="en-US" sz="2400" dirty="0"/>
              <a:t>Jacob went out from Beersheba and went toward Haran. </a:t>
            </a:r>
            <a:r>
              <a:rPr lang="en-US" sz="2400" b="1" baseline="30000" dirty="0"/>
              <a:t>11</a:t>
            </a:r>
            <a:r>
              <a:rPr lang="en-US" sz="2400" dirty="0"/>
              <a:t>He came to a certain place and stayed there all night because the sun had set. He took one of the stones of the place and put it under his head, and lay down in that place to sleep. </a:t>
            </a:r>
            <a:r>
              <a:rPr lang="en-US" sz="2400" b="1" baseline="30000" dirty="0"/>
              <a:t>12</a:t>
            </a:r>
            <a:r>
              <a:rPr lang="en-US" sz="2400" dirty="0"/>
              <a:t>He dreamed and saw a stairway set upon the earth and its top reached to heaven. Behold, the angels of God were ascending and descending on it. </a:t>
            </a:r>
            <a:r>
              <a:rPr lang="en-US" sz="2400" b="1" baseline="30000" dirty="0"/>
              <a:t>13</a:t>
            </a:r>
            <a:r>
              <a:rPr lang="en-US" sz="2400" dirty="0"/>
              <a:t>Behold, Yahweh stood above it and said, “I am Yahweh, the God of Abraham your father and the God of Isaac. I will give the land you lie on to you and to your offspring. </a:t>
            </a:r>
            <a:r>
              <a:rPr lang="en-US" sz="2400" b="1" baseline="30000" dirty="0"/>
              <a:t>14</a:t>
            </a:r>
            <a:r>
              <a:rPr lang="en-US" sz="2400" dirty="0"/>
              <a:t>Your offspring will be as the dust of the earth, and you will spread abroad to the west, and to the east, and to the north, and to the south. In you and in your offspring, all the families of the earth will be blessed. </a:t>
            </a:r>
            <a:r>
              <a:rPr lang="en-US" sz="2400" b="1" baseline="30000" dirty="0"/>
              <a:t>15</a:t>
            </a:r>
            <a:r>
              <a:rPr lang="en-US" sz="2400" dirty="0"/>
              <a:t>Behold, I am with you, and will keep you, wherever you go, and will bring you again into this land. For I will not leave you until I have done that which I have spoken of to you.”</a:t>
            </a:r>
          </a:p>
          <a:p>
            <a:pPr marL="0" indent="0">
              <a:buFont typeface="Tw Cen MT" panose="020B0602020104020603" pitchFamily="34" charset="0"/>
              <a:buNone/>
            </a:pPr>
            <a:endParaRPr lang="en-US" sz="2000" dirty="0"/>
          </a:p>
        </p:txBody>
      </p:sp>
    </p:spTree>
    <p:extLst>
      <p:ext uri="{BB962C8B-B14F-4D97-AF65-F5344CB8AC3E}">
        <p14:creationId xmlns:p14="http://schemas.microsoft.com/office/powerpoint/2010/main" val="241297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Acknowledgments:</a:t>
            </a:r>
          </a:p>
        </p:txBody>
      </p:sp>
      <p:sp>
        <p:nvSpPr>
          <p:cNvPr id="6" name="Content Placeholder 2">
            <a:extLst>
              <a:ext uri="{FF2B5EF4-FFF2-40B4-BE49-F238E27FC236}">
                <a16:creationId xmlns:a16="http://schemas.microsoft.com/office/drawing/2014/main" id="{A01079F9-CFBD-B84C-9419-B9CABE6DEBA8}"/>
              </a:ext>
            </a:extLst>
          </p:cNvPr>
          <p:cNvSpPr>
            <a:spLocks noGrp="1"/>
          </p:cNvSpPr>
          <p:nvPr>
            <p:ph idx="1"/>
          </p:nvPr>
        </p:nvSpPr>
        <p:spPr>
          <a:xfrm>
            <a:off x="678600" y="2370083"/>
            <a:ext cx="10983313" cy="4023360"/>
          </a:xfrm>
        </p:spPr>
        <p:txBody>
          <a:bodyPr>
            <a:normAutofit/>
          </a:bodyPr>
          <a:lstStyle/>
          <a:p>
            <a:pPr>
              <a:buFont typeface="Arial" panose="020B0604020202020204" pitchFamily="34" charset="0"/>
              <a:buChar char="•"/>
            </a:pPr>
            <a:r>
              <a:rPr lang="en-US" sz="3600" dirty="0"/>
              <a:t> </a:t>
            </a:r>
            <a:r>
              <a:rPr lang="en-US" sz="3200" dirty="0"/>
              <a:t>Scripture verses were taken from the World English Bible and edited for clarity.</a:t>
            </a:r>
          </a:p>
          <a:p>
            <a:pPr>
              <a:buFont typeface="Arial" panose="020B0604020202020204" pitchFamily="34" charset="0"/>
              <a:buChar char="•"/>
            </a:pPr>
            <a:r>
              <a:rPr lang="en-US" sz="3200" dirty="0"/>
              <a:t>Unless otherwise indicated, all images were downloaded  from Wikimedia.</a:t>
            </a:r>
          </a:p>
          <a:p>
            <a:pPr>
              <a:buFont typeface="Arial" panose="020B0604020202020204" pitchFamily="34" charset="0"/>
              <a:buChar char="•"/>
            </a:pPr>
            <a:r>
              <a:rPr lang="en-US" sz="3200" dirty="0"/>
              <a:t> Most of the questions are derived from commentary from  “The Rational Bible: Genesis” by Dennis Prager.</a:t>
            </a:r>
          </a:p>
        </p:txBody>
      </p:sp>
    </p:spTree>
    <p:extLst>
      <p:ext uri="{BB962C8B-B14F-4D97-AF65-F5344CB8AC3E}">
        <p14:creationId xmlns:p14="http://schemas.microsoft.com/office/powerpoint/2010/main" val="267567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78522" y="836117"/>
            <a:ext cx="5455372" cy="886299"/>
          </a:xfrm>
        </p:spPr>
        <p:txBody>
          <a:bodyPr/>
          <a:lstStyle/>
          <a:p>
            <a:r>
              <a:rPr lang="en-US" dirty="0"/>
              <a:t>Genesis 28: 16-22</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210898" y="2032739"/>
            <a:ext cx="6305812" cy="4415144"/>
          </a:xfrm>
        </p:spPr>
        <p:txBody>
          <a:bodyPr>
            <a:noAutofit/>
          </a:bodyPr>
          <a:lstStyle/>
          <a:p>
            <a:pPr algn="just"/>
            <a:r>
              <a:rPr lang="en-US" sz="2100" b="1" baseline="30000" dirty="0"/>
              <a:t>16</a:t>
            </a:r>
            <a:r>
              <a:rPr lang="en-US" sz="2100" dirty="0"/>
              <a:t>Jacob awakened out of his sleep and he said, “Surely Yahweh is in this place and I didn’t know it.” </a:t>
            </a:r>
            <a:r>
              <a:rPr lang="en-US" sz="2100" b="1" baseline="30000" dirty="0"/>
              <a:t>17</a:t>
            </a:r>
            <a:r>
              <a:rPr lang="en-US" sz="2100" dirty="0"/>
              <a:t>He was afraid and said, “How awesome this place is! This is none other than God’s house and this is the gate of heaven.”</a:t>
            </a:r>
          </a:p>
          <a:p>
            <a:pPr algn="just"/>
            <a:r>
              <a:rPr lang="en-US" sz="2100" b="1" baseline="30000" dirty="0"/>
              <a:t>18</a:t>
            </a:r>
            <a:r>
              <a:rPr lang="en-US" sz="2100" dirty="0"/>
              <a:t>Jacob rose up early in the morning and took the stone that he had put under his head and set it up for a pillar and poured oil on its top. </a:t>
            </a:r>
            <a:r>
              <a:rPr lang="en-US" sz="2100" b="1" baseline="30000" dirty="0"/>
              <a:t>19</a:t>
            </a:r>
            <a:r>
              <a:rPr lang="en-US" sz="2100" dirty="0"/>
              <a:t>He called the name of that place Bethel, but the name of the city was Luz at the first. </a:t>
            </a:r>
            <a:r>
              <a:rPr lang="en-US" sz="2100" b="1" baseline="30000" dirty="0"/>
              <a:t>20</a:t>
            </a:r>
            <a:r>
              <a:rPr lang="en-US" sz="2100" dirty="0"/>
              <a:t>Jacob vowed a vow, saying, “If God will be with me and will keep me in this way that I go, and will give me bread to eat and clothing to put on </a:t>
            </a:r>
            <a:r>
              <a:rPr lang="en-US" sz="2100" b="1" baseline="30000" dirty="0"/>
              <a:t>21</a:t>
            </a:r>
            <a:r>
              <a:rPr lang="en-US" sz="2100" dirty="0"/>
              <a:t>so that I come again to my father’s house in peace and Yahweh will be my God, </a:t>
            </a:r>
            <a:r>
              <a:rPr lang="en-US" sz="2100" b="1" baseline="30000" dirty="0"/>
              <a:t>22</a:t>
            </a:r>
            <a:r>
              <a:rPr lang="en-US" sz="2100" dirty="0"/>
              <a:t>then this stone, which I have set up for a pillar will be God’s house. Of all that you will give me I will surely give a tenth to you.”</a:t>
            </a:r>
          </a:p>
          <a:p>
            <a:endParaRPr lang="en-US" sz="2100" dirty="0"/>
          </a:p>
          <a:p>
            <a:endParaRPr lang="en-US" sz="2100" dirty="0"/>
          </a:p>
          <a:p>
            <a:pPr marL="0" indent="0">
              <a:buNone/>
            </a:pPr>
            <a:endParaRPr lang="en-US" sz="2000" dirty="0"/>
          </a:p>
        </p:txBody>
      </p:sp>
      <p:pic>
        <p:nvPicPr>
          <p:cNvPr id="6" name="Picture 5" descr="A picture containing person, man, woman, holding&#10;&#10;Description automatically generated">
            <a:extLst>
              <a:ext uri="{FF2B5EF4-FFF2-40B4-BE49-F238E27FC236}">
                <a16:creationId xmlns:a16="http://schemas.microsoft.com/office/drawing/2014/main" id="{D6D82E04-79FA-0547-B822-262263794BA1}"/>
              </a:ext>
            </a:extLst>
          </p:cNvPr>
          <p:cNvPicPr>
            <a:picLocks noChangeAspect="1"/>
          </p:cNvPicPr>
          <p:nvPr/>
        </p:nvPicPr>
        <p:blipFill>
          <a:blip r:embed="rId2"/>
          <a:stretch>
            <a:fillRect/>
          </a:stretch>
        </p:blipFill>
        <p:spPr>
          <a:xfrm>
            <a:off x="6724219" y="2125014"/>
            <a:ext cx="5018707" cy="4197432"/>
          </a:xfrm>
          <a:prstGeom prst="rect">
            <a:avLst/>
          </a:prstGeom>
        </p:spPr>
      </p:pic>
      <p:sp>
        <p:nvSpPr>
          <p:cNvPr id="9" name="TextBox 8">
            <a:extLst>
              <a:ext uri="{FF2B5EF4-FFF2-40B4-BE49-F238E27FC236}">
                <a16:creationId xmlns:a16="http://schemas.microsoft.com/office/drawing/2014/main" id="{567D9C4E-42D0-7D47-9217-022C3F0BF01F}"/>
              </a:ext>
            </a:extLst>
          </p:cNvPr>
          <p:cNvSpPr txBox="1"/>
          <p:nvPr/>
        </p:nvSpPr>
        <p:spPr>
          <a:xfrm>
            <a:off x="6609006" y="6322446"/>
            <a:ext cx="2985176" cy="307777"/>
          </a:xfrm>
          <a:prstGeom prst="rect">
            <a:avLst/>
          </a:prstGeom>
          <a:noFill/>
        </p:spPr>
        <p:txBody>
          <a:bodyPr wrap="none" rtlCol="0">
            <a:spAutoFit/>
          </a:bodyPr>
          <a:lstStyle/>
          <a:p>
            <a:pPr algn="just"/>
            <a:r>
              <a:rPr lang="en-US" sz="1400" dirty="0"/>
              <a:t>Downloaded from </a:t>
            </a:r>
            <a:r>
              <a:rPr lang="en-US" sz="1400" dirty="0" err="1"/>
              <a:t>FreeBibleimages.org</a:t>
            </a:r>
            <a:endParaRPr lang="en-US" sz="1400" dirty="0"/>
          </a:p>
        </p:txBody>
      </p:sp>
    </p:spTree>
    <p:extLst>
      <p:ext uri="{BB962C8B-B14F-4D97-AF65-F5344CB8AC3E}">
        <p14:creationId xmlns:p14="http://schemas.microsoft.com/office/powerpoint/2010/main" val="129484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78522" y="836117"/>
            <a:ext cx="5455372" cy="886299"/>
          </a:xfrm>
        </p:spPr>
        <p:txBody>
          <a:bodyPr/>
          <a:lstStyle/>
          <a:p>
            <a:r>
              <a:rPr lang="en-US" dirty="0"/>
              <a:t>Genesis 29: 1-6</a:t>
            </a:r>
          </a:p>
        </p:txBody>
      </p:sp>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197883" y="1722416"/>
            <a:ext cx="7941565" cy="330446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b="1" baseline="30000" dirty="0"/>
              <a:t>1</a:t>
            </a:r>
            <a:r>
              <a:rPr lang="en-US" dirty="0"/>
              <a:t>Then Jacob went on his journey and came to the land of the children of the east. </a:t>
            </a:r>
            <a:r>
              <a:rPr lang="en-US" b="1" baseline="30000" dirty="0"/>
              <a:t>2</a:t>
            </a:r>
            <a:r>
              <a:rPr lang="en-US" dirty="0"/>
              <a:t>He looked and saw a well and three flocks of sheep lying there by it. For out of that well they watered the flocks. The stone on the well’s mouth was large. </a:t>
            </a:r>
            <a:r>
              <a:rPr lang="en-US" b="1" baseline="30000" dirty="0"/>
              <a:t>3</a:t>
            </a:r>
            <a:r>
              <a:rPr lang="en-US" dirty="0"/>
              <a:t>There all the flocks were gathered. They rolled the stone from the well’s mouth and watered the sheep, and put the stone back on the well’s mouth in its place. </a:t>
            </a:r>
            <a:r>
              <a:rPr lang="en-US" b="1" baseline="30000" dirty="0"/>
              <a:t>4</a:t>
            </a:r>
            <a:r>
              <a:rPr lang="en-US" dirty="0"/>
              <a:t>Jacob said to them, “My relatives, where are you from?”</a:t>
            </a:r>
          </a:p>
          <a:p>
            <a:pPr algn="just"/>
            <a:r>
              <a:rPr lang="en-US" dirty="0"/>
              <a:t>They said, “We are from Haran.”</a:t>
            </a:r>
          </a:p>
          <a:p>
            <a:pPr algn="just"/>
            <a:r>
              <a:rPr lang="en-US" b="1" baseline="30000" dirty="0"/>
              <a:t>5</a:t>
            </a:r>
            <a:r>
              <a:rPr lang="en-US" dirty="0"/>
              <a:t>He said to them, “Do you know Laban, the son of </a:t>
            </a:r>
            <a:r>
              <a:rPr lang="en-US" dirty="0" err="1"/>
              <a:t>Nahor</a:t>
            </a:r>
            <a:r>
              <a:rPr lang="en-US" dirty="0"/>
              <a:t>?”</a:t>
            </a:r>
          </a:p>
          <a:p>
            <a:pPr algn="just"/>
            <a:r>
              <a:rPr lang="en-US" dirty="0"/>
              <a:t>They said, “We know him.”</a:t>
            </a:r>
          </a:p>
          <a:p>
            <a:pPr algn="just"/>
            <a:r>
              <a:rPr lang="en-US" b="1" baseline="30000" dirty="0"/>
              <a:t>6</a:t>
            </a:r>
            <a:r>
              <a:rPr lang="en-US" dirty="0"/>
              <a:t>He said to them, “Is it well with him?”</a:t>
            </a:r>
          </a:p>
          <a:p>
            <a:pPr algn="just"/>
            <a:r>
              <a:rPr lang="en-US" dirty="0"/>
              <a:t>They said, “It is well. See, Rachel, his daughter, is coming with the sheep.”</a:t>
            </a:r>
          </a:p>
          <a:p>
            <a:endParaRPr lang="en-US" sz="2000" dirty="0"/>
          </a:p>
          <a:p>
            <a:pPr marL="0" indent="0">
              <a:buFont typeface="Tw Cen MT" panose="020B0602020104020603" pitchFamily="34" charset="0"/>
              <a:buNone/>
            </a:pPr>
            <a:endParaRPr lang="en-US" sz="2000" dirty="0"/>
          </a:p>
        </p:txBody>
      </p:sp>
      <p:pic>
        <p:nvPicPr>
          <p:cNvPr id="7" name="Picture 6" descr="A group of people standing next to a stone wall&#10;&#10;Description automatically generated">
            <a:extLst>
              <a:ext uri="{FF2B5EF4-FFF2-40B4-BE49-F238E27FC236}">
                <a16:creationId xmlns:a16="http://schemas.microsoft.com/office/drawing/2014/main" id="{59E48066-F346-194B-9789-07A4484718DD}"/>
              </a:ext>
            </a:extLst>
          </p:cNvPr>
          <p:cNvPicPr>
            <a:picLocks noChangeAspect="1"/>
          </p:cNvPicPr>
          <p:nvPr/>
        </p:nvPicPr>
        <p:blipFill>
          <a:blip r:embed="rId2"/>
          <a:stretch>
            <a:fillRect/>
          </a:stretch>
        </p:blipFill>
        <p:spPr>
          <a:xfrm>
            <a:off x="8345510" y="1582696"/>
            <a:ext cx="3525632" cy="4961518"/>
          </a:xfrm>
          <a:prstGeom prst="rect">
            <a:avLst/>
          </a:prstGeom>
        </p:spPr>
      </p:pic>
      <p:sp>
        <p:nvSpPr>
          <p:cNvPr id="6" name="Content Placeholder 2">
            <a:extLst>
              <a:ext uri="{FF2B5EF4-FFF2-40B4-BE49-F238E27FC236}">
                <a16:creationId xmlns:a16="http://schemas.microsoft.com/office/drawing/2014/main" id="{F6362169-D155-4541-821B-48D506E63C34}"/>
              </a:ext>
            </a:extLst>
          </p:cNvPr>
          <p:cNvSpPr txBox="1">
            <a:spLocks/>
          </p:cNvSpPr>
          <p:nvPr/>
        </p:nvSpPr>
        <p:spPr>
          <a:xfrm>
            <a:off x="197883" y="5706395"/>
            <a:ext cx="11796236" cy="101613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sz="2000" dirty="0"/>
          </a:p>
          <a:p>
            <a:endParaRPr lang="en-US" sz="2000" dirty="0"/>
          </a:p>
          <a:p>
            <a:pPr marL="0" indent="0">
              <a:buFont typeface="Tw Cen MT" panose="020B0602020104020603" pitchFamily="34" charset="0"/>
              <a:buNone/>
            </a:pPr>
            <a:endParaRPr lang="en-US" sz="2000" dirty="0"/>
          </a:p>
        </p:txBody>
      </p:sp>
    </p:spTree>
    <p:extLst>
      <p:ext uri="{BB962C8B-B14F-4D97-AF65-F5344CB8AC3E}">
        <p14:creationId xmlns:p14="http://schemas.microsoft.com/office/powerpoint/2010/main" val="153039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78522" y="836117"/>
            <a:ext cx="5455372" cy="886299"/>
          </a:xfrm>
        </p:spPr>
        <p:txBody>
          <a:bodyPr/>
          <a:lstStyle/>
          <a:p>
            <a:r>
              <a:rPr lang="en-US" dirty="0"/>
              <a:t>Genesis 29: 7-10</a:t>
            </a:r>
          </a:p>
        </p:txBody>
      </p:sp>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197882" y="2610676"/>
            <a:ext cx="7575995" cy="330446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400" b="1" baseline="30000" dirty="0"/>
              <a:t>7</a:t>
            </a:r>
            <a:r>
              <a:rPr lang="en-US" sz="2400" dirty="0"/>
              <a:t>He said, “Behold, it is still the middle of the day, not time to gather the livestock together. Water the sheep and go and feed them.”</a:t>
            </a:r>
          </a:p>
          <a:p>
            <a:pPr algn="just"/>
            <a:r>
              <a:rPr lang="en-US" sz="2400" b="1" baseline="30000" dirty="0"/>
              <a:t>8</a:t>
            </a:r>
            <a:r>
              <a:rPr lang="en-US" sz="2400" dirty="0"/>
              <a:t>They said, “We can’t, until all the flocks are gathered together, and they roll the stone from the well’s mouth. Then we will water the sheep.”</a:t>
            </a:r>
          </a:p>
          <a:p>
            <a:endParaRPr lang="en-US" sz="2000" dirty="0"/>
          </a:p>
          <a:p>
            <a:endParaRPr lang="en-US" sz="2000" dirty="0"/>
          </a:p>
          <a:p>
            <a:pPr marL="0" indent="0">
              <a:buFont typeface="Tw Cen MT" panose="020B0602020104020603" pitchFamily="34" charset="0"/>
              <a:buNone/>
            </a:pPr>
            <a:endParaRPr lang="en-US" sz="2000" dirty="0"/>
          </a:p>
        </p:txBody>
      </p:sp>
      <p:sp>
        <p:nvSpPr>
          <p:cNvPr id="6" name="Content Placeholder 2">
            <a:extLst>
              <a:ext uri="{FF2B5EF4-FFF2-40B4-BE49-F238E27FC236}">
                <a16:creationId xmlns:a16="http://schemas.microsoft.com/office/drawing/2014/main" id="{F6362169-D155-4541-821B-48D506E63C34}"/>
              </a:ext>
            </a:extLst>
          </p:cNvPr>
          <p:cNvSpPr txBox="1">
            <a:spLocks/>
          </p:cNvSpPr>
          <p:nvPr/>
        </p:nvSpPr>
        <p:spPr>
          <a:xfrm>
            <a:off x="197882" y="5005745"/>
            <a:ext cx="11641790" cy="101613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400" b="1" baseline="30000" dirty="0"/>
              <a:t>9</a:t>
            </a:r>
            <a:r>
              <a:rPr lang="en-US" sz="2400" dirty="0"/>
              <a:t>While he was yet speaking with them, Rachel came with her father’s sheep. </a:t>
            </a:r>
            <a:r>
              <a:rPr lang="en-US" sz="2400" b="1" baseline="30000" dirty="0"/>
              <a:t>10</a:t>
            </a:r>
            <a:r>
              <a:rPr lang="en-US" sz="2400" dirty="0"/>
              <a:t>When Jacob saw Rachel the daughter of Laban, his mother’s brother, and the sheep of Laban, Jacob went near and rolled the stone from the well’s mouth, and watered the flock of Laban his mother’s brother. </a:t>
            </a:r>
          </a:p>
          <a:p>
            <a:endParaRPr lang="en-US" sz="2000" dirty="0"/>
          </a:p>
          <a:p>
            <a:pPr marL="0" indent="0">
              <a:buFont typeface="Tw Cen MT" panose="020B0602020104020603" pitchFamily="34" charset="0"/>
              <a:buNone/>
            </a:pPr>
            <a:endParaRPr lang="en-US" sz="2000" dirty="0"/>
          </a:p>
        </p:txBody>
      </p:sp>
      <p:pic>
        <p:nvPicPr>
          <p:cNvPr id="8" name="Picture 7" descr="A picture containing outdoor, zebra, building, fabric&#10;&#10;Description automatically generated">
            <a:extLst>
              <a:ext uri="{FF2B5EF4-FFF2-40B4-BE49-F238E27FC236}">
                <a16:creationId xmlns:a16="http://schemas.microsoft.com/office/drawing/2014/main" id="{43EDA17A-9164-6640-BDD9-4C6E79A4218C}"/>
              </a:ext>
            </a:extLst>
          </p:cNvPr>
          <p:cNvPicPr>
            <a:picLocks noChangeAspect="1"/>
          </p:cNvPicPr>
          <p:nvPr/>
        </p:nvPicPr>
        <p:blipFill>
          <a:blip r:embed="rId2"/>
          <a:stretch>
            <a:fillRect/>
          </a:stretch>
        </p:blipFill>
        <p:spPr>
          <a:xfrm>
            <a:off x="7988781" y="321972"/>
            <a:ext cx="3850891" cy="4577408"/>
          </a:xfrm>
          <a:prstGeom prst="rect">
            <a:avLst/>
          </a:prstGeom>
        </p:spPr>
      </p:pic>
    </p:spTree>
    <p:extLst>
      <p:ext uri="{BB962C8B-B14F-4D97-AF65-F5344CB8AC3E}">
        <p14:creationId xmlns:p14="http://schemas.microsoft.com/office/powerpoint/2010/main" val="376172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496094" y="2440546"/>
            <a:ext cx="10591610" cy="4023360"/>
          </a:xfrm>
        </p:spPr>
        <p:txBody>
          <a:bodyPr>
            <a:normAutofit/>
          </a:bodyPr>
          <a:lstStyle/>
          <a:p>
            <a:pPr marL="514350" indent="-514350">
              <a:buFont typeface="+mj-lt"/>
              <a:buAutoNum type="arabicPeriod"/>
            </a:pPr>
            <a:r>
              <a:rPr lang="en-US" sz="3200" dirty="0"/>
              <a:t>Is it theologically sound for Jacob to make his faith in God </a:t>
            </a:r>
            <a:r>
              <a:rPr lang="en-US" sz="3200" i="1" dirty="0"/>
              <a:t>conditional</a:t>
            </a:r>
            <a:r>
              <a:rPr lang="en-US" sz="3200" dirty="0"/>
              <a:t> upon God’s protection?</a:t>
            </a:r>
          </a:p>
          <a:p>
            <a:pPr marL="514350" indent="-514350">
              <a:buFont typeface="+mj-lt"/>
              <a:buAutoNum type="arabicPeriod"/>
            </a:pPr>
            <a:endParaRPr lang="en-US" sz="3200" dirty="0"/>
          </a:p>
          <a:p>
            <a:pPr marL="514350" indent="-514350">
              <a:buFont typeface="+mj-lt"/>
              <a:buAutoNum type="arabicPeriod"/>
            </a:pPr>
            <a:r>
              <a:rPr lang="en-US" sz="3200" dirty="0"/>
              <a:t>Why did Jacob roll the stone away from the top of the well when Rachel arrived? </a:t>
            </a:r>
          </a:p>
          <a:p>
            <a:endParaRPr lang="en-US" sz="2800" dirty="0"/>
          </a:p>
          <a:p>
            <a:endParaRPr lang="en-US" sz="2800" dirty="0"/>
          </a:p>
        </p:txBody>
      </p:sp>
    </p:spTree>
    <p:extLst>
      <p:ext uri="{BB962C8B-B14F-4D97-AF65-F5344CB8AC3E}">
        <p14:creationId xmlns:p14="http://schemas.microsoft.com/office/powerpoint/2010/main" val="38643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78522" y="836117"/>
            <a:ext cx="5455372" cy="886299"/>
          </a:xfrm>
        </p:spPr>
        <p:txBody>
          <a:bodyPr/>
          <a:lstStyle/>
          <a:p>
            <a:r>
              <a:rPr lang="en-US" dirty="0"/>
              <a:t>Genesis 29: 11-15</a:t>
            </a:r>
          </a:p>
        </p:txBody>
      </p:sp>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347730" y="2273799"/>
            <a:ext cx="7086706" cy="491121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400" b="1" baseline="30000" dirty="0"/>
              <a:t>11</a:t>
            </a:r>
            <a:r>
              <a:rPr lang="en-US" sz="2400" dirty="0"/>
              <a:t>Jacob kissed Rachel, and lifted up his voice, and wept. </a:t>
            </a:r>
            <a:r>
              <a:rPr lang="en-US" sz="2400" b="1" baseline="30000" dirty="0"/>
              <a:t>12</a:t>
            </a:r>
            <a:r>
              <a:rPr lang="en-US" sz="2400" dirty="0"/>
              <a:t>Jacob told Rachel that he was her father’s relative and that he was Rebekah’s son. She ran and told her father.</a:t>
            </a:r>
          </a:p>
          <a:p>
            <a:pPr algn="just"/>
            <a:r>
              <a:rPr lang="en-US" sz="2400" b="1" baseline="30000" dirty="0"/>
              <a:t>13</a:t>
            </a:r>
            <a:r>
              <a:rPr lang="en-US" sz="2400" dirty="0"/>
              <a:t>When Laban heard the news of Jacob, he ran to meet Jacob and embraced him and brought him to his house. Jacob told Laban all these things. </a:t>
            </a:r>
            <a:r>
              <a:rPr lang="en-US" sz="2400" b="1" baseline="30000" dirty="0"/>
              <a:t>14</a:t>
            </a:r>
            <a:r>
              <a:rPr lang="en-US" sz="2400" dirty="0"/>
              <a:t>Laban said to him, “Surely you are my bone and my flesh.” Jacob stayed with him for a month. </a:t>
            </a:r>
            <a:r>
              <a:rPr lang="en-US" sz="2400" b="1" baseline="30000" dirty="0"/>
              <a:t>15</a:t>
            </a:r>
            <a:r>
              <a:rPr lang="en-US" sz="2400" dirty="0"/>
              <a:t>Laban said to Jacob, “Because you are my relative should you therefore serve me for nothing? Tell me what will your wages be?”</a:t>
            </a:r>
          </a:p>
          <a:p>
            <a:endParaRPr lang="en-US" sz="1200" dirty="0"/>
          </a:p>
          <a:p>
            <a:endParaRPr lang="en-US" sz="1200" dirty="0"/>
          </a:p>
          <a:p>
            <a:pPr marL="0" indent="0">
              <a:buFont typeface="Tw Cen MT" panose="020B0602020104020603" pitchFamily="34" charset="0"/>
              <a:buNone/>
            </a:pPr>
            <a:endParaRPr lang="en-US" sz="2000" dirty="0"/>
          </a:p>
        </p:txBody>
      </p:sp>
      <p:pic>
        <p:nvPicPr>
          <p:cNvPr id="4" name="Picture 3" descr="A group of people in costumes&#10;&#10;Description automatically generated">
            <a:extLst>
              <a:ext uri="{FF2B5EF4-FFF2-40B4-BE49-F238E27FC236}">
                <a16:creationId xmlns:a16="http://schemas.microsoft.com/office/drawing/2014/main" id="{F3ACAC61-8108-2F4D-95C7-8B49C43CA1B9}"/>
              </a:ext>
            </a:extLst>
          </p:cNvPr>
          <p:cNvPicPr>
            <a:picLocks noChangeAspect="1"/>
          </p:cNvPicPr>
          <p:nvPr/>
        </p:nvPicPr>
        <p:blipFill>
          <a:blip r:embed="rId2"/>
          <a:stretch>
            <a:fillRect/>
          </a:stretch>
        </p:blipFill>
        <p:spPr>
          <a:xfrm>
            <a:off x="7622873" y="1899452"/>
            <a:ext cx="4357824" cy="4758384"/>
          </a:xfrm>
          <a:prstGeom prst="rect">
            <a:avLst/>
          </a:prstGeom>
        </p:spPr>
      </p:pic>
    </p:spTree>
    <p:extLst>
      <p:ext uri="{BB962C8B-B14F-4D97-AF65-F5344CB8AC3E}">
        <p14:creationId xmlns:p14="http://schemas.microsoft.com/office/powerpoint/2010/main" val="177552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78522" y="836117"/>
            <a:ext cx="5455372" cy="886299"/>
          </a:xfrm>
        </p:spPr>
        <p:txBody>
          <a:bodyPr/>
          <a:lstStyle/>
          <a:p>
            <a:r>
              <a:rPr lang="en-US" dirty="0"/>
              <a:t>Genesis 29: 16-21</a:t>
            </a:r>
          </a:p>
        </p:txBody>
      </p:sp>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5809320" y="1946787"/>
            <a:ext cx="6009193" cy="491121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b="1" baseline="30000" dirty="0"/>
              <a:t>16</a:t>
            </a:r>
            <a:r>
              <a:rPr lang="en-US" dirty="0"/>
              <a:t>Laban had two daughters. The name of the elder was Leah and the name of the younger was Rachel. </a:t>
            </a:r>
            <a:r>
              <a:rPr lang="en-US" b="1" baseline="30000" dirty="0"/>
              <a:t>17</a:t>
            </a:r>
            <a:r>
              <a:rPr lang="en-US" dirty="0"/>
              <a:t>Leah’s eyes were weak, but Rachel was beautiful in form and attractive. </a:t>
            </a:r>
            <a:r>
              <a:rPr lang="en-US" b="1" baseline="30000" dirty="0"/>
              <a:t>18</a:t>
            </a:r>
            <a:r>
              <a:rPr lang="en-US" dirty="0"/>
              <a:t>Jacob loved Rachel. He said, “I will serve you seven years for Rachel, your younger daughter.”</a:t>
            </a:r>
          </a:p>
          <a:p>
            <a:pPr algn="just"/>
            <a:r>
              <a:rPr lang="en-US" b="1" baseline="30000" dirty="0"/>
              <a:t>19</a:t>
            </a:r>
            <a:r>
              <a:rPr lang="en-US" dirty="0"/>
              <a:t>Laban said, “It is better that I give her to you, than that I should give her to another man. Stay with me.”</a:t>
            </a:r>
          </a:p>
          <a:p>
            <a:pPr algn="just"/>
            <a:r>
              <a:rPr lang="en-US" b="1" baseline="30000" dirty="0"/>
              <a:t>20</a:t>
            </a:r>
            <a:r>
              <a:rPr lang="en-US" dirty="0"/>
              <a:t>Jacob served seven years for Rachel. They seemed to him but a few days for the love he had for her.</a:t>
            </a:r>
          </a:p>
          <a:p>
            <a:pPr algn="just"/>
            <a:r>
              <a:rPr lang="en-US" b="1" baseline="30000" dirty="0"/>
              <a:t>21</a:t>
            </a:r>
            <a:r>
              <a:rPr lang="en-US" dirty="0"/>
              <a:t>Jacob said to Laban, “Give me my wife, for my days are fulfilled, that I may go to her.”</a:t>
            </a:r>
          </a:p>
          <a:p>
            <a:endParaRPr lang="en-US" sz="1200" dirty="0"/>
          </a:p>
          <a:p>
            <a:endParaRPr lang="en-US" sz="1200" dirty="0"/>
          </a:p>
          <a:p>
            <a:pPr marL="0" indent="0">
              <a:buFont typeface="Tw Cen MT" panose="020B0602020104020603" pitchFamily="34" charset="0"/>
              <a:buNone/>
            </a:pPr>
            <a:endParaRPr lang="en-US" sz="2000" dirty="0"/>
          </a:p>
        </p:txBody>
      </p:sp>
      <p:pic>
        <p:nvPicPr>
          <p:cNvPr id="10" name="Picture 9" descr="A group of people posing for a photo&#10;&#10;Description automatically generated">
            <a:extLst>
              <a:ext uri="{FF2B5EF4-FFF2-40B4-BE49-F238E27FC236}">
                <a16:creationId xmlns:a16="http://schemas.microsoft.com/office/drawing/2014/main" id="{155B3C50-0454-7742-9218-1781057E1089}"/>
              </a:ext>
            </a:extLst>
          </p:cNvPr>
          <p:cNvPicPr>
            <a:picLocks noChangeAspect="1"/>
          </p:cNvPicPr>
          <p:nvPr/>
        </p:nvPicPr>
        <p:blipFill>
          <a:blip r:embed="rId2"/>
          <a:stretch>
            <a:fillRect/>
          </a:stretch>
        </p:blipFill>
        <p:spPr>
          <a:xfrm>
            <a:off x="373487" y="2027405"/>
            <a:ext cx="5215944" cy="4442150"/>
          </a:xfrm>
          <a:prstGeom prst="rect">
            <a:avLst/>
          </a:prstGeom>
        </p:spPr>
      </p:pic>
    </p:spTree>
    <p:extLst>
      <p:ext uri="{BB962C8B-B14F-4D97-AF65-F5344CB8AC3E}">
        <p14:creationId xmlns:p14="http://schemas.microsoft.com/office/powerpoint/2010/main" val="54836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91411" y="862378"/>
            <a:ext cx="5455372" cy="886299"/>
          </a:xfrm>
        </p:spPr>
        <p:txBody>
          <a:bodyPr/>
          <a:lstStyle/>
          <a:p>
            <a:r>
              <a:rPr lang="en-US" dirty="0"/>
              <a:t>Genesis 29: 22-30</a:t>
            </a:r>
          </a:p>
        </p:txBody>
      </p:sp>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243947" y="1966627"/>
            <a:ext cx="6981101" cy="354553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100" b="1" baseline="30000" dirty="0"/>
              <a:t>22</a:t>
            </a:r>
            <a:r>
              <a:rPr lang="en-US" sz="2100" dirty="0"/>
              <a:t>Laban gathered together all the men of the place and made a feast. </a:t>
            </a:r>
            <a:r>
              <a:rPr lang="en-US" sz="2100" b="1" baseline="30000" dirty="0"/>
              <a:t>23</a:t>
            </a:r>
            <a:r>
              <a:rPr lang="en-US" sz="2100" dirty="0"/>
              <a:t>In the evening he took Leah his daughter, and brought her to Jacob. He went in to her. </a:t>
            </a:r>
            <a:r>
              <a:rPr lang="en-US" sz="2100" b="1" baseline="30000" dirty="0"/>
              <a:t>24</a:t>
            </a:r>
            <a:r>
              <a:rPr lang="en-US" sz="2100" dirty="0"/>
              <a:t>Laban gave </a:t>
            </a:r>
            <a:r>
              <a:rPr lang="en-US" sz="2100" dirty="0" err="1"/>
              <a:t>Zilpah</a:t>
            </a:r>
            <a:r>
              <a:rPr lang="en-US" sz="2100" dirty="0"/>
              <a:t> his servant to his daughter Leah for a servant. </a:t>
            </a:r>
            <a:r>
              <a:rPr lang="en-US" sz="2100" b="1" baseline="30000" dirty="0"/>
              <a:t>25</a:t>
            </a:r>
            <a:r>
              <a:rPr lang="en-US" sz="2100" dirty="0"/>
              <a:t>In the morning, behold, it was Leah! He said to Laban, “What is this you have done to me? Didn’t I serve with you for Rachel? Why then have you deceived me?”</a:t>
            </a:r>
          </a:p>
          <a:p>
            <a:pPr algn="just"/>
            <a:r>
              <a:rPr lang="en-US" sz="2100" b="1" baseline="30000" dirty="0"/>
              <a:t>26</a:t>
            </a:r>
            <a:r>
              <a:rPr lang="en-US" sz="2100" dirty="0"/>
              <a:t>Laban said, “It is not done so in our place to give the younger before the firstborn. </a:t>
            </a:r>
            <a:r>
              <a:rPr lang="en-US" sz="2100" b="1" baseline="30000" dirty="0"/>
              <a:t>27</a:t>
            </a:r>
            <a:r>
              <a:rPr lang="en-US" sz="2100" dirty="0"/>
              <a:t>Fulfill the week of this one, and we will give you the other also for the service which you will serve with me for seven more years.”</a:t>
            </a:r>
          </a:p>
          <a:p>
            <a:pPr algn="just"/>
            <a:endParaRPr lang="en-US" sz="2000" dirty="0"/>
          </a:p>
          <a:p>
            <a:pPr algn="just"/>
            <a:endParaRPr lang="en-US" sz="2000" dirty="0"/>
          </a:p>
          <a:p>
            <a:pPr marL="0" indent="0">
              <a:buFont typeface="Tw Cen MT" panose="020B0602020104020603" pitchFamily="34" charset="0"/>
              <a:buNone/>
            </a:pPr>
            <a:endParaRPr lang="en-US" sz="2000" dirty="0"/>
          </a:p>
        </p:txBody>
      </p:sp>
      <p:pic>
        <p:nvPicPr>
          <p:cNvPr id="6" name="Picture 5" descr="A picture containing text, book&#10;&#10;Description automatically generated">
            <a:extLst>
              <a:ext uri="{FF2B5EF4-FFF2-40B4-BE49-F238E27FC236}">
                <a16:creationId xmlns:a16="http://schemas.microsoft.com/office/drawing/2014/main" id="{0A0546E8-9202-1E44-BC11-C14F1E24B51B}"/>
              </a:ext>
            </a:extLst>
          </p:cNvPr>
          <p:cNvPicPr>
            <a:picLocks noChangeAspect="1"/>
          </p:cNvPicPr>
          <p:nvPr/>
        </p:nvPicPr>
        <p:blipFill>
          <a:blip r:embed="rId2"/>
          <a:stretch>
            <a:fillRect/>
          </a:stretch>
        </p:blipFill>
        <p:spPr>
          <a:xfrm>
            <a:off x="7423057" y="1428392"/>
            <a:ext cx="4219444" cy="3905647"/>
          </a:xfrm>
          <a:prstGeom prst="rect">
            <a:avLst/>
          </a:prstGeom>
        </p:spPr>
      </p:pic>
      <p:sp>
        <p:nvSpPr>
          <p:cNvPr id="7" name="Content Placeholder 2">
            <a:extLst>
              <a:ext uri="{FF2B5EF4-FFF2-40B4-BE49-F238E27FC236}">
                <a16:creationId xmlns:a16="http://schemas.microsoft.com/office/drawing/2014/main" id="{E7E4F09C-99E3-E641-8419-E90502823CA4}"/>
              </a:ext>
            </a:extLst>
          </p:cNvPr>
          <p:cNvSpPr txBox="1">
            <a:spLocks/>
          </p:cNvSpPr>
          <p:nvPr/>
        </p:nvSpPr>
        <p:spPr>
          <a:xfrm>
            <a:off x="243946" y="5512159"/>
            <a:ext cx="11493317" cy="2357825"/>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b="1" baseline="30000" dirty="0"/>
              <a:t>28</a:t>
            </a:r>
            <a:r>
              <a:rPr lang="en-US" dirty="0"/>
              <a:t>Jacob did so, and fulfilled her week. He gave him Rachel his daughter as wife. </a:t>
            </a:r>
            <a:r>
              <a:rPr lang="en-US" b="1" baseline="30000" dirty="0"/>
              <a:t>29</a:t>
            </a:r>
            <a:r>
              <a:rPr lang="en-US" dirty="0"/>
              <a:t>Laban gave Bilhah, his servant, to his daughter Rachel to be her servant. </a:t>
            </a:r>
            <a:r>
              <a:rPr lang="en-US" b="1" baseline="30000" dirty="0"/>
              <a:t>30</a:t>
            </a:r>
            <a:r>
              <a:rPr lang="en-US" dirty="0"/>
              <a:t>He went in also to Rachel and he loved also Rachel more than Leah, and served with him seven more years.</a:t>
            </a:r>
          </a:p>
          <a:p>
            <a:pPr algn="just"/>
            <a:endParaRPr lang="en-US" sz="2000" dirty="0"/>
          </a:p>
          <a:p>
            <a:pPr algn="just"/>
            <a:endParaRPr lang="en-US" sz="2000" dirty="0"/>
          </a:p>
          <a:p>
            <a:pPr marL="0" indent="0">
              <a:buFont typeface="Tw Cen MT" panose="020B0602020104020603" pitchFamily="34" charset="0"/>
              <a:buNone/>
            </a:pPr>
            <a:endParaRPr lang="en-US" sz="2000" dirty="0"/>
          </a:p>
        </p:txBody>
      </p:sp>
    </p:spTree>
    <p:extLst>
      <p:ext uri="{BB962C8B-B14F-4D97-AF65-F5344CB8AC3E}">
        <p14:creationId xmlns:p14="http://schemas.microsoft.com/office/powerpoint/2010/main" val="2588560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otalTime>1794</TotalTime>
  <Words>2502</Words>
  <Application>Microsoft Macintosh PowerPoint</Application>
  <PresentationFormat>Widescreen</PresentationFormat>
  <Paragraphs>89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Tw Cen MT</vt:lpstr>
      <vt:lpstr>Tw Cen MT Condensed</vt:lpstr>
      <vt:lpstr>Wingdings 3</vt:lpstr>
      <vt:lpstr>Integral</vt:lpstr>
      <vt:lpstr>Lesson plans for Genesis 28-31 </vt:lpstr>
      <vt:lpstr>Genesis 28: 10-15</vt:lpstr>
      <vt:lpstr>Genesis 28: 16-22</vt:lpstr>
      <vt:lpstr>Genesis 29: 1-6</vt:lpstr>
      <vt:lpstr>Genesis 29: 7-10</vt:lpstr>
      <vt:lpstr>Questions</vt:lpstr>
      <vt:lpstr>Genesis 29: 11-15</vt:lpstr>
      <vt:lpstr>Genesis 29: 16-21</vt:lpstr>
      <vt:lpstr>Genesis 29: 22-30</vt:lpstr>
      <vt:lpstr>Questions</vt:lpstr>
      <vt:lpstr>Genesis 29: 31-35</vt:lpstr>
      <vt:lpstr>Genesis 30: 1-13</vt:lpstr>
      <vt:lpstr>Genesis 30: 17-24</vt:lpstr>
      <vt:lpstr>Questions</vt:lpstr>
      <vt:lpstr>Genesis 30: 40-43, 31: 1-3, 21</vt:lpstr>
      <vt:lpstr>Questions</vt:lpstr>
      <vt:lpstr>Genesis 31: 22-27</vt:lpstr>
      <vt:lpstr>Genesis 31: 36, 38-39, 44, 55</vt:lpstr>
      <vt:lpstr>Questions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School Verses</dc:title>
  <dc:creator>Antonio Chaves</dc:creator>
  <cp:lastModifiedBy>Antonio Chaves</cp:lastModifiedBy>
  <cp:revision>218</cp:revision>
  <dcterms:created xsi:type="dcterms:W3CDTF">2020-05-02T16:07:56Z</dcterms:created>
  <dcterms:modified xsi:type="dcterms:W3CDTF">2020-06-01T16:13:40Z</dcterms:modified>
</cp:coreProperties>
</file>