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72" r:id="rId3"/>
    <p:sldId id="306" r:id="rId4"/>
    <p:sldId id="273" r:id="rId5"/>
    <p:sldId id="290" r:id="rId6"/>
    <p:sldId id="274" r:id="rId7"/>
    <p:sldId id="304" r:id="rId8"/>
    <p:sldId id="275" r:id="rId9"/>
    <p:sldId id="276" r:id="rId10"/>
    <p:sldId id="301" r:id="rId11"/>
    <p:sldId id="277" r:id="rId12"/>
    <p:sldId id="278" r:id="rId13"/>
    <p:sldId id="289" r:id="rId14"/>
    <p:sldId id="303" r:id="rId15"/>
    <p:sldId id="288" r:id="rId16"/>
    <p:sldId id="293" r:id="rId17"/>
    <p:sldId id="285" r:id="rId18"/>
    <p:sldId id="286" r:id="rId19"/>
    <p:sldId id="287" r:id="rId20"/>
    <p:sldId id="281" r:id="rId21"/>
    <p:sldId id="305" r:id="rId22"/>
    <p:sldId id="282" r:id="rId23"/>
    <p:sldId id="263"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0"/>
    <p:restoredTop sz="96208"/>
  </p:normalViewPr>
  <p:slideViewPr>
    <p:cSldViewPr snapToGrid="0" snapToObjects="1">
      <p:cViewPr varScale="1">
        <p:scale>
          <a:sx n="115" d="100"/>
          <a:sy n="115" d="100"/>
        </p:scale>
        <p:origin x="216" y="3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26327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41203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656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1EA0-D64A-B247-A871-7268CAA786CC}"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11694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1EA0-D64A-B247-A871-7268CAA786CC}"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5400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1EA0-D64A-B247-A871-7268CAA786CC}"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7497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490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FD8E1A-45F7-6D40-BA97-E8CDFAC8C1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875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6">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F915-BE9E-2A47-B750-490AF8F1CFF3}"/>
              </a:ext>
            </a:extLst>
          </p:cNvPr>
          <p:cNvSpPr>
            <a:spLocks noGrp="1"/>
          </p:cNvSpPr>
          <p:nvPr>
            <p:ph type="ctrTitle"/>
          </p:nvPr>
        </p:nvSpPr>
        <p:spPr>
          <a:xfrm>
            <a:off x="5590120" y="1105351"/>
            <a:ext cx="5477071" cy="3023981"/>
          </a:xfrm>
        </p:spPr>
        <p:txBody>
          <a:bodyPr anchor="b">
            <a:normAutofit/>
          </a:bodyPr>
          <a:lstStyle/>
          <a:p>
            <a:pPr algn="l"/>
            <a:r>
              <a:rPr lang="en-US" sz="6000" dirty="0">
                <a:solidFill>
                  <a:schemeClr val="bg1"/>
                </a:solidFill>
              </a:rPr>
              <a:t>Lesson plans for Genesis 18-22 </a:t>
            </a:r>
          </a:p>
        </p:txBody>
      </p:sp>
      <p:sp>
        <p:nvSpPr>
          <p:cNvPr id="3" name="Subtitle 2">
            <a:extLst>
              <a:ext uri="{FF2B5EF4-FFF2-40B4-BE49-F238E27FC236}">
                <a16:creationId xmlns:a16="http://schemas.microsoft.com/office/drawing/2014/main" id="{0D21F72B-5B2E-A049-B600-1DE37385AF30}"/>
              </a:ext>
            </a:extLst>
          </p:cNvPr>
          <p:cNvSpPr>
            <a:spLocks noGrp="1"/>
          </p:cNvSpPr>
          <p:nvPr>
            <p:ph type="subTitle" idx="1"/>
          </p:nvPr>
        </p:nvSpPr>
        <p:spPr>
          <a:xfrm>
            <a:off x="5590120" y="4297556"/>
            <a:ext cx="5477071" cy="1431695"/>
          </a:xfrm>
        </p:spPr>
        <p:txBody>
          <a:bodyPr anchor="t">
            <a:normAutofit/>
          </a:bodyPr>
          <a:lstStyle/>
          <a:p>
            <a:r>
              <a:rPr lang="en-US" sz="4000" dirty="0">
                <a:solidFill>
                  <a:schemeClr val="bg1"/>
                </a:solidFill>
              </a:rPr>
              <a:t>Antonio Chaves</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501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00382" y="2497874"/>
            <a:ext cx="9625287" cy="4023360"/>
          </a:xfrm>
        </p:spPr>
        <p:txBody>
          <a:bodyPr>
            <a:normAutofit/>
          </a:bodyPr>
          <a:lstStyle/>
          <a:p>
            <a:pPr marL="514350" indent="-514350">
              <a:buFont typeface="+mj-lt"/>
              <a:buAutoNum type="arabicPeriod" startAt="4"/>
            </a:pPr>
            <a:r>
              <a:rPr lang="en-US" sz="3200" dirty="0"/>
              <a:t> Why does Lot want the visitors to leave early in the morning?</a:t>
            </a:r>
          </a:p>
          <a:p>
            <a:pPr marL="514350" indent="-514350">
              <a:buFont typeface="+mj-lt"/>
              <a:buAutoNum type="arabicPeriod" startAt="4"/>
            </a:pPr>
            <a:r>
              <a:rPr lang="en-US" sz="3200" dirty="0"/>
              <a:t> Why does Lot serve them unleavened bread? What does this signify?</a:t>
            </a:r>
          </a:p>
          <a:p>
            <a:pPr marL="514350" indent="-514350">
              <a:buFont typeface="+mj-lt"/>
              <a:buAutoNum type="arabicPeriod" startAt="4"/>
            </a:pPr>
            <a:r>
              <a:rPr lang="en-US" sz="3200" dirty="0"/>
              <a:t>Lot offered his daughters to the mob outside his house. Is there any moral justification for this shocking gesture?</a:t>
            </a:r>
          </a:p>
          <a:p>
            <a:pPr marL="514350" indent="-514350">
              <a:buFont typeface="+mj-lt"/>
              <a:buAutoNum type="arabicPeriod" startAt="4"/>
            </a:pPr>
            <a:endParaRPr lang="en-US" sz="3200" dirty="0"/>
          </a:p>
          <a:p>
            <a:endParaRPr lang="en-US" sz="2800" dirty="0"/>
          </a:p>
          <a:p>
            <a:endParaRPr lang="en-US" sz="2800" dirty="0"/>
          </a:p>
        </p:txBody>
      </p:sp>
    </p:spTree>
    <p:extLst>
      <p:ext uri="{BB962C8B-B14F-4D97-AF65-F5344CB8AC3E}">
        <p14:creationId xmlns:p14="http://schemas.microsoft.com/office/powerpoint/2010/main" val="264103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59936" y="654205"/>
            <a:ext cx="5813408" cy="1442224"/>
          </a:xfrm>
        </p:spPr>
        <p:txBody>
          <a:bodyPr/>
          <a:lstStyle/>
          <a:p>
            <a:r>
              <a:rPr lang="en-US" dirty="0"/>
              <a:t>Genesis 19: 14-16</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36815" y="2254493"/>
            <a:ext cx="6147806" cy="4445443"/>
          </a:xfrm>
        </p:spPr>
        <p:txBody>
          <a:bodyPr>
            <a:normAutofit lnSpcReduction="10000"/>
          </a:bodyPr>
          <a:lstStyle/>
          <a:p>
            <a:pPr algn="just"/>
            <a:r>
              <a:rPr lang="en-US" sz="2400" b="1" baseline="30000" dirty="0"/>
              <a:t>14</a:t>
            </a:r>
            <a:r>
              <a:rPr lang="en-US" sz="2400" dirty="0"/>
              <a:t>Lot went out, and spoke to his sons-in-law, who were pledged to marry his daughters and said, “Get up! Get out of this place, for Yahweh will destroy the city!” But he seemed to his sons-in-law to be joking. </a:t>
            </a:r>
          </a:p>
          <a:p>
            <a:pPr algn="just"/>
            <a:r>
              <a:rPr lang="en-US" sz="2400" b="1" baseline="30000" dirty="0"/>
              <a:t>15</a:t>
            </a:r>
            <a:r>
              <a:rPr lang="en-US" sz="2400" dirty="0"/>
              <a:t>When the morning came, then the angels hurried Lot, saying, “Get up! Take your wife and your two daughters who are here, lest you be consumed in the iniquity of the city.” </a:t>
            </a:r>
            <a:r>
              <a:rPr lang="en-US" sz="2400" b="1" baseline="30000" dirty="0"/>
              <a:t>16</a:t>
            </a:r>
            <a:r>
              <a:rPr lang="en-US" sz="2400" dirty="0"/>
              <a:t>But he lingered; and the men grabbed his hand, his wife’s hand, and his two daughters’ hands, Yahweh being merciful to him; and they took him out and set him outside of the city. </a:t>
            </a:r>
          </a:p>
          <a:p>
            <a:pPr marL="0" indent="0">
              <a:buNone/>
            </a:pPr>
            <a:endParaRPr lang="en-US" dirty="0"/>
          </a:p>
        </p:txBody>
      </p:sp>
      <p:pic>
        <p:nvPicPr>
          <p:cNvPr id="9" name="Picture 8" descr="A group of people posing for the camera&#10;&#10;Description automatically generated">
            <a:extLst>
              <a:ext uri="{FF2B5EF4-FFF2-40B4-BE49-F238E27FC236}">
                <a16:creationId xmlns:a16="http://schemas.microsoft.com/office/drawing/2014/main" id="{847B3572-888E-6240-9D3F-464688924C9C}"/>
              </a:ext>
            </a:extLst>
          </p:cNvPr>
          <p:cNvPicPr>
            <a:picLocks noChangeAspect="1"/>
          </p:cNvPicPr>
          <p:nvPr/>
        </p:nvPicPr>
        <p:blipFill>
          <a:blip r:embed="rId2"/>
          <a:stretch>
            <a:fillRect/>
          </a:stretch>
        </p:blipFill>
        <p:spPr>
          <a:xfrm>
            <a:off x="6673344" y="0"/>
            <a:ext cx="5518656" cy="6858000"/>
          </a:xfrm>
          <a:prstGeom prst="rect">
            <a:avLst/>
          </a:prstGeom>
        </p:spPr>
      </p:pic>
    </p:spTree>
    <p:extLst>
      <p:ext uri="{BB962C8B-B14F-4D97-AF65-F5344CB8AC3E}">
        <p14:creationId xmlns:p14="http://schemas.microsoft.com/office/powerpoint/2010/main" val="415123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48128" y="572481"/>
            <a:ext cx="5341159" cy="1499616"/>
          </a:xfrm>
        </p:spPr>
        <p:txBody>
          <a:bodyPr/>
          <a:lstStyle/>
          <a:p>
            <a:r>
              <a:rPr lang="en-US" dirty="0"/>
              <a:t>Genesis 19: 23-28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65761" y="2205912"/>
            <a:ext cx="5520689" cy="4514928"/>
          </a:xfrm>
        </p:spPr>
        <p:txBody>
          <a:bodyPr>
            <a:normAutofit lnSpcReduction="10000"/>
          </a:bodyPr>
          <a:lstStyle/>
          <a:p>
            <a:pPr algn="just"/>
            <a:r>
              <a:rPr lang="en-US" sz="2300" b="1" baseline="30000" dirty="0"/>
              <a:t>23</a:t>
            </a:r>
            <a:r>
              <a:rPr lang="en-US" sz="2300" dirty="0"/>
              <a:t>The sun had risen on the earth when Lot came to </a:t>
            </a:r>
            <a:r>
              <a:rPr lang="en-US" sz="2300" dirty="0" err="1"/>
              <a:t>Zoar</a:t>
            </a:r>
            <a:r>
              <a:rPr lang="en-US" sz="2300" dirty="0"/>
              <a:t>. </a:t>
            </a:r>
            <a:r>
              <a:rPr lang="en-US" sz="2300" b="1" baseline="30000" dirty="0"/>
              <a:t>24</a:t>
            </a:r>
            <a:r>
              <a:rPr lang="en-US" sz="2300" dirty="0"/>
              <a:t>Then Yahweh rained on Sodom and on Gomorrah sulfur and fire from Yahweh out of the sky. </a:t>
            </a:r>
            <a:r>
              <a:rPr lang="en-US" sz="2300" b="1" baseline="30000" dirty="0"/>
              <a:t>25</a:t>
            </a:r>
            <a:r>
              <a:rPr lang="en-US" sz="2300" dirty="0"/>
              <a:t>He overthrew those cities, all the plain, all the inhabitants of the cities, and that which grew on the ground. </a:t>
            </a:r>
            <a:r>
              <a:rPr lang="en-US" sz="2300" b="1" baseline="30000" dirty="0"/>
              <a:t>26</a:t>
            </a:r>
            <a:r>
              <a:rPr lang="en-US" sz="2300" dirty="0"/>
              <a:t>But Lot’s wife looked back from behind him, and she became a pillar of salt.</a:t>
            </a:r>
          </a:p>
          <a:p>
            <a:pPr algn="just"/>
            <a:r>
              <a:rPr lang="en-US" sz="2300" b="1" baseline="30000" dirty="0"/>
              <a:t>27</a:t>
            </a:r>
            <a:r>
              <a:rPr lang="en-US" sz="2300" dirty="0"/>
              <a:t>Abraham went up early in the morning to the place where he had stood before Yahweh. </a:t>
            </a:r>
            <a:r>
              <a:rPr lang="en-US" sz="2300" b="1" baseline="30000" dirty="0"/>
              <a:t>28</a:t>
            </a:r>
            <a:r>
              <a:rPr lang="en-US" sz="2300" dirty="0"/>
              <a:t>He looked toward Sodom and Gomorrah, and toward all the land of the plain, and saw that the smoke of the land went up as the smoke of a furnace.</a:t>
            </a:r>
          </a:p>
          <a:p>
            <a:pPr marL="0" indent="0">
              <a:buNone/>
            </a:pPr>
            <a:endParaRPr lang="en-US" dirty="0"/>
          </a:p>
        </p:txBody>
      </p:sp>
      <p:pic>
        <p:nvPicPr>
          <p:cNvPr id="5" name="Picture 4" descr="A painting of a person&#10;&#10;Description automatically generated">
            <a:extLst>
              <a:ext uri="{FF2B5EF4-FFF2-40B4-BE49-F238E27FC236}">
                <a16:creationId xmlns:a16="http://schemas.microsoft.com/office/drawing/2014/main" id="{2F50A877-C370-D943-BFFF-078B4BEDA5B9}"/>
              </a:ext>
            </a:extLst>
          </p:cNvPr>
          <p:cNvPicPr>
            <a:picLocks noChangeAspect="1"/>
          </p:cNvPicPr>
          <p:nvPr/>
        </p:nvPicPr>
        <p:blipFill>
          <a:blip r:embed="rId2"/>
          <a:stretch>
            <a:fillRect/>
          </a:stretch>
        </p:blipFill>
        <p:spPr>
          <a:xfrm>
            <a:off x="6168819" y="0"/>
            <a:ext cx="6023181" cy="6858000"/>
          </a:xfrm>
          <a:prstGeom prst="rect">
            <a:avLst/>
          </a:prstGeom>
        </p:spPr>
      </p:pic>
    </p:spTree>
    <p:extLst>
      <p:ext uri="{BB962C8B-B14F-4D97-AF65-F5344CB8AC3E}">
        <p14:creationId xmlns:p14="http://schemas.microsoft.com/office/powerpoint/2010/main" val="377578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44987" y="2609385"/>
            <a:ext cx="9720073" cy="4023360"/>
          </a:xfrm>
        </p:spPr>
        <p:txBody>
          <a:bodyPr>
            <a:normAutofit/>
          </a:bodyPr>
          <a:lstStyle/>
          <a:p>
            <a:pPr marL="514350" indent="-514350">
              <a:buFont typeface="+mj-lt"/>
              <a:buAutoNum type="arabicPeriod" startAt="7"/>
            </a:pPr>
            <a:r>
              <a:rPr lang="en-US" sz="3200" dirty="0"/>
              <a:t> Why did Lot hesitate? What does this indicate about his character?</a:t>
            </a:r>
          </a:p>
          <a:p>
            <a:pPr marL="514350" indent="-514350">
              <a:buFont typeface="+mj-lt"/>
              <a:buAutoNum type="arabicPeriod" startAt="7"/>
            </a:pPr>
            <a:endParaRPr lang="en-US" sz="3200" dirty="0"/>
          </a:p>
          <a:p>
            <a:pPr marL="514350" indent="-514350">
              <a:buFont typeface="+mj-lt"/>
              <a:buAutoNum type="arabicPeriod" startAt="7"/>
            </a:pPr>
            <a:r>
              <a:rPr lang="en-US" sz="3200" dirty="0"/>
              <a:t> Lot’s wife was turned into a pillar of salt for merely looking back. How is this harsh punishment justified?</a:t>
            </a:r>
          </a:p>
          <a:p>
            <a:endParaRPr lang="en-US" sz="2800" dirty="0"/>
          </a:p>
          <a:p>
            <a:endParaRPr lang="en-US" sz="2800" dirty="0"/>
          </a:p>
        </p:txBody>
      </p:sp>
    </p:spTree>
    <p:extLst>
      <p:ext uri="{BB962C8B-B14F-4D97-AF65-F5344CB8AC3E}">
        <p14:creationId xmlns:p14="http://schemas.microsoft.com/office/powerpoint/2010/main" val="313010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21264" y="634532"/>
            <a:ext cx="5715571" cy="1473048"/>
          </a:xfrm>
        </p:spPr>
        <p:txBody>
          <a:bodyPr/>
          <a:lstStyle/>
          <a:p>
            <a:r>
              <a:rPr lang="en-US" dirty="0"/>
              <a:t>Genesis 19: 30-38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20478" y="1787528"/>
            <a:ext cx="6291834" cy="1916768"/>
          </a:xfrm>
        </p:spPr>
        <p:txBody>
          <a:bodyPr>
            <a:normAutofit/>
          </a:bodyPr>
          <a:lstStyle/>
          <a:p>
            <a:pPr algn="just"/>
            <a:r>
              <a:rPr lang="en-US" b="1" baseline="30000" dirty="0"/>
              <a:t>30</a:t>
            </a:r>
            <a:r>
              <a:rPr lang="en-US" dirty="0"/>
              <a:t>Lot went up out of </a:t>
            </a:r>
            <a:r>
              <a:rPr lang="en-US" dirty="0" err="1"/>
              <a:t>Zoar</a:t>
            </a:r>
            <a:r>
              <a:rPr lang="en-US" dirty="0"/>
              <a:t>, and lived in the mountain, and his two daughters with him; for he was afraid to live in </a:t>
            </a:r>
            <a:r>
              <a:rPr lang="en-US" dirty="0" err="1"/>
              <a:t>Zoar</a:t>
            </a:r>
            <a:r>
              <a:rPr lang="en-US" dirty="0"/>
              <a:t>. He lived in a cave with his two daughters. </a:t>
            </a:r>
            <a:r>
              <a:rPr lang="en-US" b="1" baseline="30000" dirty="0"/>
              <a:t>31</a:t>
            </a:r>
            <a:r>
              <a:rPr lang="en-US" dirty="0"/>
              <a:t>The firstborn said to the younger, “Our father is old, and there is not a man in the earth to give us children.</a:t>
            </a:r>
          </a:p>
        </p:txBody>
      </p:sp>
      <p:sp>
        <p:nvSpPr>
          <p:cNvPr id="5" name="Content Placeholder 2">
            <a:extLst>
              <a:ext uri="{FF2B5EF4-FFF2-40B4-BE49-F238E27FC236}">
                <a16:creationId xmlns:a16="http://schemas.microsoft.com/office/drawing/2014/main" id="{A31EB916-BFD7-CD46-9575-B1D9F501CFA9}"/>
              </a:ext>
            </a:extLst>
          </p:cNvPr>
          <p:cNvSpPr txBox="1">
            <a:spLocks/>
          </p:cNvSpPr>
          <p:nvPr/>
        </p:nvSpPr>
        <p:spPr>
          <a:xfrm>
            <a:off x="220478" y="3704295"/>
            <a:ext cx="11650682" cy="315370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32</a:t>
            </a:r>
            <a:r>
              <a:rPr lang="en-US" dirty="0"/>
              <a:t>Come, let’s make our father drink wine, and we will lie with him, that we may preserve our father’s family line.” </a:t>
            </a:r>
            <a:r>
              <a:rPr lang="en-US" b="1" baseline="30000" dirty="0"/>
              <a:t>33</a:t>
            </a:r>
            <a:r>
              <a:rPr lang="en-US" dirty="0"/>
              <a:t>They made their father drink wine that night: and the firstborn went in and lay with her father. He didn’t know when she lay down nor when she arose. </a:t>
            </a:r>
            <a:r>
              <a:rPr lang="en-US" b="1" baseline="30000" dirty="0"/>
              <a:t>34</a:t>
            </a:r>
            <a:r>
              <a:rPr lang="en-US" dirty="0"/>
              <a:t>It came to pass on the next day that the firstborn said to the younger, “Behold, I lay last night with my father. Let’s make him drink wine again tonight. You go in, and lie with him, that we may preserve our father’s family line.” </a:t>
            </a:r>
            <a:r>
              <a:rPr lang="en-US" b="1" baseline="30000" dirty="0"/>
              <a:t>35</a:t>
            </a:r>
            <a:r>
              <a:rPr lang="en-US" dirty="0"/>
              <a:t>They made their father drink wine that night also. The younger went and lay with him. He didn’t know when she lay down nor when she got up. </a:t>
            </a:r>
            <a:r>
              <a:rPr lang="en-US" b="1" baseline="30000" dirty="0"/>
              <a:t>36</a:t>
            </a:r>
            <a:r>
              <a:rPr lang="en-US" dirty="0"/>
              <a:t>Thus both of Lot’s daughters were with child by their father. </a:t>
            </a:r>
            <a:r>
              <a:rPr lang="en-US" b="1" baseline="30000" dirty="0"/>
              <a:t>37</a:t>
            </a:r>
            <a:r>
              <a:rPr lang="en-US" dirty="0"/>
              <a:t>The firstborn bore a son and named him Moab. He is the father of the Moabites to this day. </a:t>
            </a:r>
            <a:r>
              <a:rPr lang="en-US" b="1" baseline="30000" dirty="0"/>
              <a:t>38</a:t>
            </a:r>
            <a:r>
              <a:rPr lang="en-US" dirty="0"/>
              <a:t>The younger also bore a son and called his name Ben Ammi. He is the father of the children of Ammon to this day.</a:t>
            </a:r>
          </a:p>
        </p:txBody>
      </p:sp>
      <p:pic>
        <p:nvPicPr>
          <p:cNvPr id="6" name="Picture 5" descr="A picture containing text, book, outdoor, sitting&#10;&#10;Description automatically generated">
            <a:extLst>
              <a:ext uri="{FF2B5EF4-FFF2-40B4-BE49-F238E27FC236}">
                <a16:creationId xmlns:a16="http://schemas.microsoft.com/office/drawing/2014/main" id="{ED396184-3414-C440-8619-98A2CA8AC501}"/>
              </a:ext>
            </a:extLst>
          </p:cNvPr>
          <p:cNvPicPr>
            <a:picLocks noChangeAspect="1"/>
          </p:cNvPicPr>
          <p:nvPr/>
        </p:nvPicPr>
        <p:blipFill>
          <a:blip r:embed="rId2"/>
          <a:stretch>
            <a:fillRect/>
          </a:stretch>
        </p:blipFill>
        <p:spPr>
          <a:xfrm>
            <a:off x="6761359" y="260233"/>
            <a:ext cx="5109801" cy="3308157"/>
          </a:xfrm>
          <a:prstGeom prst="rect">
            <a:avLst/>
          </a:prstGeom>
        </p:spPr>
      </p:pic>
    </p:spTree>
    <p:extLst>
      <p:ext uri="{BB962C8B-B14F-4D97-AF65-F5344CB8AC3E}">
        <p14:creationId xmlns:p14="http://schemas.microsoft.com/office/powerpoint/2010/main" val="95354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33835" y="2364059"/>
            <a:ext cx="9720073" cy="4023360"/>
          </a:xfrm>
        </p:spPr>
        <p:txBody>
          <a:bodyPr>
            <a:normAutofit/>
          </a:bodyPr>
          <a:lstStyle/>
          <a:p>
            <a:pPr marL="514350" indent="-514350">
              <a:buFont typeface="+mj-lt"/>
              <a:buAutoNum type="arabicPeriod" startAt="9"/>
            </a:pPr>
            <a:r>
              <a:rPr lang="en-US" sz="3200" dirty="0"/>
              <a:t> Why did Lot’s daughters choose to have children with their father?</a:t>
            </a:r>
          </a:p>
          <a:p>
            <a:pPr marL="514350" indent="-514350">
              <a:buFont typeface="+mj-lt"/>
              <a:buAutoNum type="arabicPeriod" startAt="9"/>
            </a:pPr>
            <a:endParaRPr lang="en-US" sz="3200" dirty="0"/>
          </a:p>
          <a:p>
            <a:pPr marL="514350" indent="-514350">
              <a:buFont typeface="+mj-lt"/>
              <a:buAutoNum type="arabicPeriod" startAt="9"/>
            </a:pPr>
            <a:r>
              <a:rPr lang="en-US" sz="3200" dirty="0"/>
              <a:t> Who are the Moabites and Ammonites? What are their future roles in the Old Testament?</a:t>
            </a:r>
          </a:p>
          <a:p>
            <a:endParaRPr lang="en-US" sz="2800" dirty="0"/>
          </a:p>
          <a:p>
            <a:endParaRPr lang="en-US" sz="2800" dirty="0"/>
          </a:p>
        </p:txBody>
      </p:sp>
    </p:spTree>
    <p:extLst>
      <p:ext uri="{BB962C8B-B14F-4D97-AF65-F5344CB8AC3E}">
        <p14:creationId xmlns:p14="http://schemas.microsoft.com/office/powerpoint/2010/main" val="33474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23125" y="591113"/>
            <a:ext cx="5834514" cy="1415386"/>
          </a:xfrm>
        </p:spPr>
        <p:txBody>
          <a:bodyPr/>
          <a:lstStyle/>
          <a:p>
            <a:r>
              <a:rPr lang="en-US" dirty="0"/>
              <a:t>Genesis 21: 1-7</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18650" y="2532278"/>
            <a:ext cx="7231365" cy="4466376"/>
          </a:xfrm>
        </p:spPr>
        <p:txBody>
          <a:bodyPr>
            <a:normAutofit/>
          </a:bodyPr>
          <a:lstStyle/>
          <a:p>
            <a:pPr algn="just"/>
            <a:r>
              <a:rPr lang="en-US" sz="2300" b="1" baseline="30000" dirty="0"/>
              <a:t>1</a:t>
            </a:r>
            <a:r>
              <a:rPr lang="en-US" sz="2300" dirty="0"/>
              <a:t>Yahweh visited Sarah as he had said, and Yahweh did to Sarah as he had spoken. </a:t>
            </a:r>
            <a:r>
              <a:rPr lang="en-US" sz="2300" b="1" baseline="30000" dirty="0"/>
              <a:t>2</a:t>
            </a:r>
            <a:r>
              <a:rPr lang="en-US" sz="2300" dirty="0"/>
              <a:t>Sarah conceived, and bore Abraham a son in his old age, at the set time of which God had spoken to him. </a:t>
            </a:r>
            <a:r>
              <a:rPr lang="en-US" sz="2300" b="1" baseline="30000" dirty="0"/>
              <a:t>3</a:t>
            </a:r>
            <a:r>
              <a:rPr lang="en-US" sz="2300" dirty="0"/>
              <a:t>Abraham called his son whom Sarah bore to him, Isaac. </a:t>
            </a:r>
            <a:r>
              <a:rPr lang="en-US" sz="2300" b="1" baseline="30000" dirty="0"/>
              <a:t>4</a:t>
            </a:r>
            <a:r>
              <a:rPr lang="en-US" sz="2300" dirty="0"/>
              <a:t>Abraham circumcised his son when he was eight days old, as God had commanded him. </a:t>
            </a:r>
            <a:r>
              <a:rPr lang="en-US" sz="2300" b="1" baseline="30000" dirty="0"/>
              <a:t>5</a:t>
            </a:r>
            <a:r>
              <a:rPr lang="en-US" sz="2300" dirty="0"/>
              <a:t>Abraham was one hundred years old when Isaac was born to him. </a:t>
            </a:r>
            <a:r>
              <a:rPr lang="en-US" sz="2300" b="1" baseline="30000" dirty="0"/>
              <a:t>6</a:t>
            </a:r>
            <a:r>
              <a:rPr lang="en-US" sz="2300" dirty="0"/>
              <a:t>Sarah said, “God has made me laugh. Everyone who hears will laugh with me.” </a:t>
            </a:r>
            <a:r>
              <a:rPr lang="en-US" sz="2300" b="1" baseline="30000" dirty="0"/>
              <a:t>7</a:t>
            </a:r>
            <a:r>
              <a:rPr lang="en-US" sz="2300" dirty="0"/>
              <a:t>She said, “Who would have said to Abraham that Sarah would nurse children? For I have borne him a son in his old age.”</a:t>
            </a:r>
          </a:p>
        </p:txBody>
      </p:sp>
      <p:pic>
        <p:nvPicPr>
          <p:cNvPr id="9" name="Picture 8" descr="An old photo of a person&#10;&#10;Description automatically generated">
            <a:extLst>
              <a:ext uri="{FF2B5EF4-FFF2-40B4-BE49-F238E27FC236}">
                <a16:creationId xmlns:a16="http://schemas.microsoft.com/office/drawing/2014/main" id="{F4BAEB5F-192C-F049-872E-06EDDA9F1941}"/>
              </a:ext>
            </a:extLst>
          </p:cNvPr>
          <p:cNvPicPr>
            <a:picLocks noChangeAspect="1"/>
          </p:cNvPicPr>
          <p:nvPr/>
        </p:nvPicPr>
        <p:blipFill>
          <a:blip r:embed="rId2"/>
          <a:stretch>
            <a:fillRect/>
          </a:stretch>
        </p:blipFill>
        <p:spPr>
          <a:xfrm>
            <a:off x="7839710" y="1787844"/>
            <a:ext cx="4064000" cy="4787900"/>
          </a:xfrm>
          <a:prstGeom prst="rect">
            <a:avLst/>
          </a:prstGeom>
        </p:spPr>
      </p:pic>
    </p:spTree>
    <p:extLst>
      <p:ext uri="{BB962C8B-B14F-4D97-AF65-F5344CB8AC3E}">
        <p14:creationId xmlns:p14="http://schemas.microsoft.com/office/powerpoint/2010/main" val="1803889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05190" y="474151"/>
            <a:ext cx="5897414" cy="1622279"/>
          </a:xfrm>
        </p:spPr>
        <p:txBody>
          <a:bodyPr/>
          <a:lstStyle/>
          <a:p>
            <a:r>
              <a:rPr lang="en-US" dirty="0"/>
              <a:t>Genesis 21: 8-14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79501" y="2096430"/>
            <a:ext cx="7906215" cy="4627755"/>
          </a:xfrm>
        </p:spPr>
        <p:txBody>
          <a:bodyPr>
            <a:normAutofit/>
          </a:bodyPr>
          <a:lstStyle/>
          <a:p>
            <a:pPr algn="just"/>
            <a:r>
              <a:rPr lang="en-US" b="1" baseline="30000" dirty="0"/>
              <a:t>8</a:t>
            </a:r>
            <a:r>
              <a:rPr lang="en-US" dirty="0"/>
              <a:t>The child grew and was weaned. Abraham made a great feast on the day that Isaac was weaned. </a:t>
            </a:r>
            <a:r>
              <a:rPr lang="en-US" b="1" baseline="30000" dirty="0"/>
              <a:t>9</a:t>
            </a:r>
            <a:r>
              <a:rPr lang="en-US" dirty="0"/>
              <a:t>Sarah saw the son of Hagar the Egyptian, whom she had borne to Abraham, mocking. </a:t>
            </a:r>
            <a:r>
              <a:rPr lang="en-US" b="1" baseline="30000" dirty="0"/>
              <a:t>10</a:t>
            </a:r>
            <a:r>
              <a:rPr lang="en-US" dirty="0"/>
              <a:t>Therefore she said to Abraham, “Cast out this servant and her son! For the son of this servant will not be heir with my son, Isaac.”</a:t>
            </a:r>
          </a:p>
          <a:p>
            <a:pPr algn="just"/>
            <a:r>
              <a:rPr lang="en-US" b="1" baseline="30000" dirty="0"/>
              <a:t>11</a:t>
            </a:r>
            <a:r>
              <a:rPr lang="en-US" dirty="0"/>
              <a:t>The thing was very grievous in Abraham’s sight on account of his son. </a:t>
            </a:r>
            <a:r>
              <a:rPr lang="en-US" b="1" baseline="30000" dirty="0"/>
              <a:t>12</a:t>
            </a:r>
            <a:r>
              <a:rPr lang="en-US" dirty="0"/>
              <a:t>God said to Abraham, “Don’t let it be grievous in your sight because of the boy and your servant. In all that Sarah says to you listen to her voice. For your offspring will be named through Isaac. </a:t>
            </a:r>
            <a:r>
              <a:rPr lang="en-US" b="1" baseline="30000" dirty="0"/>
              <a:t>13</a:t>
            </a:r>
            <a:r>
              <a:rPr lang="en-US" dirty="0"/>
              <a:t>I will also make a nation of the son of the servant because he is your child.” </a:t>
            </a:r>
            <a:r>
              <a:rPr lang="en-US" b="1" baseline="30000" dirty="0"/>
              <a:t>14</a:t>
            </a:r>
            <a:r>
              <a:rPr lang="en-US" dirty="0"/>
              <a:t>Abraham rose up early in the morning and took bread and a container of water and gave it to Hagar, putting it on her shoulder; and gave her the child and sent her away. She departed and wandered in the wilderness of Beersheba. </a:t>
            </a:r>
          </a:p>
        </p:txBody>
      </p:sp>
      <p:pic>
        <p:nvPicPr>
          <p:cNvPr id="5" name="Picture 4" descr="A picture containing person, man, standing, holding&#10;&#10;Description automatically generated">
            <a:extLst>
              <a:ext uri="{FF2B5EF4-FFF2-40B4-BE49-F238E27FC236}">
                <a16:creationId xmlns:a16="http://schemas.microsoft.com/office/drawing/2014/main" id="{81E325CF-E549-D745-81CC-7BBF16ECE3D1}"/>
              </a:ext>
            </a:extLst>
          </p:cNvPr>
          <p:cNvPicPr>
            <a:picLocks noChangeAspect="1"/>
          </p:cNvPicPr>
          <p:nvPr/>
        </p:nvPicPr>
        <p:blipFill>
          <a:blip r:embed="rId2"/>
          <a:stretch>
            <a:fillRect/>
          </a:stretch>
        </p:blipFill>
        <p:spPr>
          <a:xfrm>
            <a:off x="8707989" y="0"/>
            <a:ext cx="3484011" cy="6858000"/>
          </a:xfrm>
          <a:prstGeom prst="rect">
            <a:avLst/>
          </a:prstGeom>
        </p:spPr>
      </p:pic>
    </p:spTree>
    <p:extLst>
      <p:ext uri="{BB962C8B-B14F-4D97-AF65-F5344CB8AC3E}">
        <p14:creationId xmlns:p14="http://schemas.microsoft.com/office/powerpoint/2010/main" val="105246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94039" y="571332"/>
            <a:ext cx="5942020" cy="1513945"/>
          </a:xfrm>
        </p:spPr>
        <p:txBody>
          <a:bodyPr/>
          <a:lstStyle/>
          <a:p>
            <a:r>
              <a:rPr lang="en-US" dirty="0"/>
              <a:t>Genesis 21: 15-21</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33700" y="2244066"/>
            <a:ext cx="8558840" cy="4224200"/>
          </a:xfrm>
        </p:spPr>
        <p:txBody>
          <a:bodyPr>
            <a:normAutofit fontScale="92500" lnSpcReduction="20000"/>
          </a:bodyPr>
          <a:lstStyle/>
          <a:p>
            <a:pPr algn="just"/>
            <a:r>
              <a:rPr lang="en-US" sz="2500" b="1" baseline="30000" dirty="0"/>
              <a:t>15</a:t>
            </a:r>
            <a:r>
              <a:rPr lang="en-US" sz="2500" dirty="0"/>
              <a:t>The water in the container was spent, and she put the child under one of the shrubs. </a:t>
            </a:r>
            <a:r>
              <a:rPr lang="en-US" sz="2500" b="1" baseline="30000" dirty="0"/>
              <a:t>16</a:t>
            </a:r>
            <a:r>
              <a:rPr lang="en-US" sz="2500" dirty="0"/>
              <a:t>She went and sat down opposite him a good way off, about a bow shot away. For she said, “Don’t let me see the death of the child.” She sat opposite him and lifted up her voice and wept. </a:t>
            </a:r>
            <a:r>
              <a:rPr lang="en-US" sz="2500" b="1" baseline="30000" dirty="0"/>
              <a:t>17</a:t>
            </a:r>
            <a:r>
              <a:rPr lang="en-US" sz="2500" dirty="0"/>
              <a:t>God heard the voice of the boy.</a:t>
            </a:r>
          </a:p>
          <a:p>
            <a:pPr algn="just"/>
            <a:r>
              <a:rPr lang="en-US" sz="2500" dirty="0"/>
              <a:t>The angel of God called to Hagar out of the sky and said to her, “What troubles you Hagar? Don’t be afraid. For God has heard the voice of the boy where he is. </a:t>
            </a:r>
            <a:r>
              <a:rPr lang="en-US" sz="2500" b="1" baseline="30000" dirty="0"/>
              <a:t>18</a:t>
            </a:r>
            <a:r>
              <a:rPr lang="en-US" sz="2500" dirty="0"/>
              <a:t>Get up, lift up the boy and hold him with your hand. For I will make him a great nation.”</a:t>
            </a:r>
          </a:p>
          <a:p>
            <a:pPr algn="just"/>
            <a:r>
              <a:rPr lang="en-US" sz="2500" b="1" baseline="30000" dirty="0"/>
              <a:t>19</a:t>
            </a:r>
            <a:r>
              <a:rPr lang="en-US" sz="2500" dirty="0"/>
              <a:t>God opened her eyes and she saw a well of water. She went filled the container with water and gave the boy a drink.</a:t>
            </a:r>
          </a:p>
          <a:p>
            <a:pPr algn="just"/>
            <a:r>
              <a:rPr lang="en-US" sz="2500" b="1" baseline="30000" dirty="0"/>
              <a:t>20</a:t>
            </a:r>
            <a:r>
              <a:rPr lang="en-US" sz="2500" dirty="0"/>
              <a:t>God was with the boy and he grew. He lived in the wilderness and as he grew up he became an archer. </a:t>
            </a:r>
            <a:r>
              <a:rPr lang="en-US" sz="2500" b="1" baseline="30000" dirty="0"/>
              <a:t>21</a:t>
            </a:r>
            <a:r>
              <a:rPr lang="en-US" sz="2500" dirty="0"/>
              <a:t>He lived in the wilderness of </a:t>
            </a:r>
            <a:r>
              <a:rPr lang="en-US" sz="2500" dirty="0" err="1"/>
              <a:t>Paran</a:t>
            </a:r>
            <a:r>
              <a:rPr lang="en-US" sz="2500" dirty="0"/>
              <a:t>. His mother got a wife for him out of the land of Egypt.</a:t>
            </a:r>
          </a:p>
          <a:p>
            <a:pPr marL="0" indent="0">
              <a:buNone/>
            </a:pPr>
            <a:endParaRPr lang="en-US" dirty="0"/>
          </a:p>
        </p:txBody>
      </p:sp>
      <p:pic>
        <p:nvPicPr>
          <p:cNvPr id="8" name="Picture 7" descr="A building next to a window&#10;&#10;Description automatically generated">
            <a:extLst>
              <a:ext uri="{FF2B5EF4-FFF2-40B4-BE49-F238E27FC236}">
                <a16:creationId xmlns:a16="http://schemas.microsoft.com/office/drawing/2014/main" id="{E3D651B9-8975-3148-9826-A436AD8D076F}"/>
              </a:ext>
            </a:extLst>
          </p:cNvPr>
          <p:cNvPicPr>
            <a:picLocks noChangeAspect="1"/>
          </p:cNvPicPr>
          <p:nvPr/>
        </p:nvPicPr>
        <p:blipFill>
          <a:blip r:embed="rId2"/>
          <a:stretch>
            <a:fillRect/>
          </a:stretch>
        </p:blipFill>
        <p:spPr>
          <a:xfrm>
            <a:off x="9166301" y="0"/>
            <a:ext cx="3025699" cy="6869059"/>
          </a:xfrm>
          <a:prstGeom prst="rect">
            <a:avLst/>
          </a:prstGeom>
        </p:spPr>
      </p:pic>
    </p:spTree>
    <p:extLst>
      <p:ext uri="{BB962C8B-B14F-4D97-AF65-F5344CB8AC3E}">
        <p14:creationId xmlns:p14="http://schemas.microsoft.com/office/powerpoint/2010/main" val="168151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33474" y="2531326"/>
            <a:ext cx="9720073" cy="4023360"/>
          </a:xfrm>
        </p:spPr>
        <p:txBody>
          <a:bodyPr>
            <a:normAutofit/>
          </a:bodyPr>
          <a:lstStyle/>
          <a:p>
            <a:pPr marL="514350" indent="-514350">
              <a:buFont typeface="+mj-lt"/>
              <a:buAutoNum type="arabicPeriod" startAt="11"/>
            </a:pPr>
            <a:r>
              <a:rPr lang="en-US" sz="3200" dirty="0"/>
              <a:t> Why did Abraham concede to Sarah’s request to expel Hagar and Ishmael?</a:t>
            </a:r>
          </a:p>
          <a:p>
            <a:pPr marL="514350" indent="-514350">
              <a:buFont typeface="+mj-lt"/>
              <a:buAutoNum type="arabicPeriod" startAt="11"/>
            </a:pPr>
            <a:r>
              <a:rPr lang="en-US" sz="3200" dirty="0"/>
              <a:t> Why did God concur with Sarah’s request to expel Hagar and Ishmael?</a:t>
            </a:r>
          </a:p>
          <a:p>
            <a:pPr marL="514350" indent="-514350">
              <a:buFont typeface="+mj-lt"/>
              <a:buAutoNum type="arabicPeriod" startAt="11"/>
            </a:pPr>
            <a:r>
              <a:rPr lang="en-US" sz="3200" dirty="0"/>
              <a:t> How did God compensate Hagar and Ishmael for this unfair treatment?</a:t>
            </a:r>
          </a:p>
          <a:p>
            <a:endParaRPr lang="en-US" sz="2800" dirty="0"/>
          </a:p>
          <a:p>
            <a:endParaRPr lang="en-US" sz="2800" dirty="0"/>
          </a:p>
        </p:txBody>
      </p:sp>
    </p:spTree>
    <p:extLst>
      <p:ext uri="{BB962C8B-B14F-4D97-AF65-F5344CB8AC3E}">
        <p14:creationId xmlns:p14="http://schemas.microsoft.com/office/powerpoint/2010/main" val="34913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12336" y="585215"/>
            <a:ext cx="5477674" cy="1566969"/>
          </a:xfrm>
        </p:spPr>
        <p:txBody>
          <a:bodyPr/>
          <a:lstStyle/>
          <a:p>
            <a:r>
              <a:rPr lang="en-US" dirty="0"/>
              <a:t>Genesis 18: 17-22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60898" y="2052828"/>
            <a:ext cx="6379931" cy="4805172"/>
          </a:xfrm>
        </p:spPr>
        <p:txBody>
          <a:bodyPr>
            <a:normAutofit lnSpcReduction="10000"/>
          </a:bodyPr>
          <a:lstStyle/>
          <a:p>
            <a:pPr algn="just"/>
            <a:r>
              <a:rPr lang="en-US" sz="2300" dirty="0"/>
              <a:t> </a:t>
            </a:r>
            <a:r>
              <a:rPr lang="en-US" sz="2300" b="1" baseline="30000" dirty="0"/>
              <a:t>17</a:t>
            </a:r>
            <a:r>
              <a:rPr lang="en-US" sz="2300" dirty="0"/>
              <a:t>Yahweh said, “Will I hide from Abraham what I do, </a:t>
            </a:r>
            <a:r>
              <a:rPr lang="en-US" sz="2300" b="1" baseline="30000" dirty="0"/>
              <a:t>18</a:t>
            </a:r>
            <a:r>
              <a:rPr lang="en-US" sz="2300" dirty="0"/>
              <a:t>since Abraham will surely become a great and mighty nation, and all the nations of the earth will be blessed in him? </a:t>
            </a:r>
            <a:r>
              <a:rPr lang="en-US" sz="2300" b="1" baseline="30000" dirty="0"/>
              <a:t>19</a:t>
            </a:r>
            <a:r>
              <a:rPr lang="en-US" sz="2300" dirty="0"/>
              <a:t>For I have known him to the end that he may command his children and his household after him, that they may keep the way of Yahweh to do righteousness and justice; to the end that Yahweh may bring on Abraham that which he has spoken of him.” </a:t>
            </a:r>
            <a:r>
              <a:rPr lang="en-US" sz="2300" b="1" baseline="30000" dirty="0"/>
              <a:t>20</a:t>
            </a:r>
            <a:r>
              <a:rPr lang="en-US" sz="2300" dirty="0"/>
              <a:t>Yahweh said, “Because the cry of Sodom and Gomorrah is great, and because their sin is very grievous, </a:t>
            </a:r>
            <a:r>
              <a:rPr lang="en-US" sz="2300" b="1" baseline="30000" dirty="0"/>
              <a:t>21</a:t>
            </a:r>
            <a:r>
              <a:rPr lang="en-US" sz="2300" dirty="0"/>
              <a:t>I will go down now, and see whether their deeds are as bad as the reports which have come to me. If not I will know.”</a:t>
            </a:r>
          </a:p>
          <a:p>
            <a:pPr algn="just"/>
            <a:r>
              <a:rPr lang="en-US" sz="2300" b="1" baseline="30000" dirty="0"/>
              <a:t>22</a:t>
            </a:r>
            <a:r>
              <a:rPr lang="en-US" sz="2300" dirty="0"/>
              <a:t>The men turned from there, and went toward Sodom, but Abraham stood yet before Yahweh. </a:t>
            </a:r>
          </a:p>
          <a:p>
            <a:pPr marL="0" indent="0">
              <a:buNone/>
            </a:pPr>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86F055F0-921F-2742-B710-CAE58D415682}"/>
              </a:ext>
            </a:extLst>
          </p:cNvPr>
          <p:cNvPicPr>
            <a:picLocks noChangeAspect="1"/>
          </p:cNvPicPr>
          <p:nvPr/>
        </p:nvPicPr>
        <p:blipFill>
          <a:blip r:embed="rId2"/>
          <a:stretch>
            <a:fillRect/>
          </a:stretch>
        </p:blipFill>
        <p:spPr>
          <a:xfrm>
            <a:off x="6833524" y="903249"/>
            <a:ext cx="5097577" cy="5664820"/>
          </a:xfrm>
          <a:prstGeom prst="rect">
            <a:avLst/>
          </a:prstGeom>
        </p:spPr>
      </p:pic>
    </p:spTree>
    <p:extLst>
      <p:ext uri="{BB962C8B-B14F-4D97-AF65-F5344CB8AC3E}">
        <p14:creationId xmlns:p14="http://schemas.microsoft.com/office/powerpoint/2010/main" val="233248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617978"/>
            <a:ext cx="5403697" cy="1422696"/>
          </a:xfrm>
        </p:spPr>
        <p:txBody>
          <a:bodyPr/>
          <a:lstStyle/>
          <a:p>
            <a:r>
              <a:rPr lang="en-US" dirty="0"/>
              <a:t>Genesis 22: 1-5</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24211" y="1944853"/>
            <a:ext cx="5811458" cy="2747289"/>
          </a:xfrm>
        </p:spPr>
        <p:txBody>
          <a:bodyPr>
            <a:normAutofit fontScale="92500" lnSpcReduction="10000"/>
          </a:bodyPr>
          <a:lstStyle/>
          <a:p>
            <a:pPr algn="just"/>
            <a:r>
              <a:rPr lang="en-US" sz="2600" b="1" baseline="30000" dirty="0"/>
              <a:t>1</a:t>
            </a:r>
            <a:r>
              <a:rPr lang="en-US" sz="2600" dirty="0"/>
              <a:t>After these things, God tested Abraham, and said to him, “Abraham!”</a:t>
            </a:r>
          </a:p>
          <a:p>
            <a:pPr algn="just"/>
            <a:r>
              <a:rPr lang="en-US" sz="2600" dirty="0"/>
              <a:t>He said, “Here I am.”</a:t>
            </a:r>
          </a:p>
          <a:p>
            <a:pPr algn="just"/>
            <a:r>
              <a:rPr lang="en-US" sz="2600" b="1" baseline="30000" dirty="0"/>
              <a:t>2</a:t>
            </a:r>
            <a:r>
              <a:rPr lang="en-US" sz="2600" dirty="0"/>
              <a:t>He said, “Now take your son Isaac, whom you love, and go into the land of Moriah. Offer him there as a burnt offering on one of the mountains which I will tell you of.”</a:t>
            </a:r>
          </a:p>
          <a:p>
            <a:pPr algn="just"/>
            <a:endParaRPr lang="en-US" dirty="0"/>
          </a:p>
        </p:txBody>
      </p:sp>
      <p:pic>
        <p:nvPicPr>
          <p:cNvPr id="5" name="Picture 4" descr="A group of people on a rock&#10;&#10;Description automatically generated">
            <a:extLst>
              <a:ext uri="{FF2B5EF4-FFF2-40B4-BE49-F238E27FC236}">
                <a16:creationId xmlns:a16="http://schemas.microsoft.com/office/drawing/2014/main" id="{56F1F271-3FF3-AF49-9538-1ECBF9EC055D}"/>
              </a:ext>
            </a:extLst>
          </p:cNvPr>
          <p:cNvPicPr>
            <a:picLocks noChangeAspect="1"/>
          </p:cNvPicPr>
          <p:nvPr/>
        </p:nvPicPr>
        <p:blipFill>
          <a:blip r:embed="rId2"/>
          <a:stretch>
            <a:fillRect/>
          </a:stretch>
        </p:blipFill>
        <p:spPr>
          <a:xfrm>
            <a:off x="6380540" y="363987"/>
            <a:ext cx="5403697" cy="4046283"/>
          </a:xfrm>
          <a:prstGeom prst="rect">
            <a:avLst/>
          </a:prstGeom>
        </p:spPr>
      </p:pic>
      <p:sp>
        <p:nvSpPr>
          <p:cNvPr id="7" name="Content Placeholder 2">
            <a:extLst>
              <a:ext uri="{FF2B5EF4-FFF2-40B4-BE49-F238E27FC236}">
                <a16:creationId xmlns:a16="http://schemas.microsoft.com/office/drawing/2014/main" id="{068E3472-4C3F-F943-80A8-7C2D02EB76A6}"/>
              </a:ext>
            </a:extLst>
          </p:cNvPr>
          <p:cNvSpPr txBox="1">
            <a:spLocks/>
          </p:cNvSpPr>
          <p:nvPr/>
        </p:nvSpPr>
        <p:spPr>
          <a:xfrm>
            <a:off x="424211" y="4561192"/>
            <a:ext cx="11343578" cy="193282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3</a:t>
            </a:r>
            <a:r>
              <a:rPr lang="en-US" sz="2400" dirty="0"/>
              <a:t>Abraham rose early in the morning, and saddled his donkey; and took two of his young men with him, and Isaac his son. He split the wood for the burnt offering, and rose up, and went to the place of which God had told him. </a:t>
            </a:r>
            <a:r>
              <a:rPr lang="en-US" sz="2400" b="1" baseline="30000" dirty="0"/>
              <a:t>4</a:t>
            </a:r>
            <a:r>
              <a:rPr lang="en-US" sz="2400" dirty="0"/>
              <a:t>On the third day Abraham lifted up his eyes, and saw the place far off. </a:t>
            </a:r>
            <a:r>
              <a:rPr lang="en-US" sz="2400" b="1" baseline="30000" dirty="0"/>
              <a:t>5</a:t>
            </a:r>
            <a:r>
              <a:rPr lang="en-US" sz="2400" dirty="0"/>
              <a:t>Abraham said to his young men, “Stay here with the donkey. The boy and I will go over there. We will worship, and come back to you.”</a:t>
            </a:r>
          </a:p>
        </p:txBody>
      </p:sp>
    </p:spTree>
    <p:extLst>
      <p:ext uri="{BB962C8B-B14F-4D97-AF65-F5344CB8AC3E}">
        <p14:creationId xmlns:p14="http://schemas.microsoft.com/office/powerpoint/2010/main" val="1962491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4638" y="543732"/>
            <a:ext cx="6169050" cy="1597302"/>
          </a:xfrm>
        </p:spPr>
        <p:txBody>
          <a:bodyPr/>
          <a:lstStyle/>
          <a:p>
            <a:r>
              <a:rPr lang="en-US" dirty="0"/>
              <a:t>Genesis 22: 6-11</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64551" y="1851381"/>
            <a:ext cx="8047929" cy="4876800"/>
          </a:xfrm>
        </p:spPr>
        <p:txBody>
          <a:bodyPr>
            <a:normAutofit fontScale="85000" lnSpcReduction="10000"/>
          </a:bodyPr>
          <a:lstStyle/>
          <a:p>
            <a:pPr algn="just"/>
            <a:r>
              <a:rPr lang="en-US" sz="2500" b="1" baseline="30000" dirty="0"/>
              <a:t>6</a:t>
            </a:r>
            <a:r>
              <a:rPr lang="en-US" sz="2500" dirty="0"/>
              <a:t>Abraham took the wood of the burnt offering and laid it on Isaac his son. He took in his hand the fire and the knife. They both went together. </a:t>
            </a:r>
            <a:r>
              <a:rPr lang="en-US" sz="2500" b="1" baseline="30000" dirty="0"/>
              <a:t>7</a:t>
            </a:r>
            <a:r>
              <a:rPr lang="en-US" sz="2500" dirty="0"/>
              <a:t>Isaac spoke to Abraham his father, and said, “My father?”</a:t>
            </a:r>
          </a:p>
          <a:p>
            <a:pPr algn="just"/>
            <a:r>
              <a:rPr lang="en-US" sz="2500" dirty="0"/>
              <a:t>He said, “Here I am, my son.”</a:t>
            </a:r>
          </a:p>
          <a:p>
            <a:pPr algn="just"/>
            <a:r>
              <a:rPr lang="en-US" sz="2500" dirty="0"/>
              <a:t>He said, “Here is the fire and the wood, but where is the lamb for a burnt offering?”</a:t>
            </a:r>
          </a:p>
          <a:p>
            <a:pPr algn="just"/>
            <a:r>
              <a:rPr lang="en-US" sz="2500" b="1" baseline="30000" dirty="0"/>
              <a:t>8</a:t>
            </a:r>
            <a:r>
              <a:rPr lang="en-US" sz="2500" dirty="0"/>
              <a:t>Abraham said, “God will provide himself the lamb for a burnt offering my son.” So they both went together. </a:t>
            </a:r>
            <a:r>
              <a:rPr lang="en-US" sz="2500" b="1" baseline="30000" dirty="0"/>
              <a:t>9</a:t>
            </a:r>
            <a:r>
              <a:rPr lang="en-US" sz="2500" dirty="0"/>
              <a:t>They came to the place which God had told him of. Abraham built the altar there, and laid the wood in order, bound Isaac his son and laid him on the altar on the wood. </a:t>
            </a:r>
            <a:r>
              <a:rPr lang="en-US" sz="2500" b="1" baseline="30000" dirty="0"/>
              <a:t>10</a:t>
            </a:r>
            <a:r>
              <a:rPr lang="en-US" sz="2500" dirty="0"/>
              <a:t>Abraham stretched out his hand, and took the knife to kill his son.</a:t>
            </a:r>
          </a:p>
          <a:p>
            <a:pPr algn="just"/>
            <a:r>
              <a:rPr lang="en-US" sz="2500" b="1" baseline="30000" dirty="0"/>
              <a:t>11</a:t>
            </a:r>
            <a:r>
              <a:rPr lang="en-US" sz="2500" dirty="0"/>
              <a:t>Yahweh’s angel called to him out of the sky and said, “Abraham, Abraham!”</a:t>
            </a:r>
          </a:p>
          <a:p>
            <a:pPr algn="just"/>
            <a:r>
              <a:rPr lang="en-US" sz="2500" dirty="0"/>
              <a:t>He said, “Here I am.”</a:t>
            </a:r>
          </a:p>
          <a:p>
            <a:pPr marL="0" indent="0">
              <a:buNone/>
            </a:pPr>
            <a:endParaRPr lang="en-US" dirty="0"/>
          </a:p>
        </p:txBody>
      </p:sp>
      <p:pic>
        <p:nvPicPr>
          <p:cNvPr id="6" name="Picture 5" descr="A picture containing cow, laying, brown, dog&#10;&#10;Description automatically generated">
            <a:extLst>
              <a:ext uri="{FF2B5EF4-FFF2-40B4-BE49-F238E27FC236}">
                <a16:creationId xmlns:a16="http://schemas.microsoft.com/office/drawing/2014/main" id="{4217921C-D3E5-F54D-A0B9-EF14175CF645}"/>
              </a:ext>
            </a:extLst>
          </p:cNvPr>
          <p:cNvPicPr>
            <a:picLocks noChangeAspect="1"/>
          </p:cNvPicPr>
          <p:nvPr/>
        </p:nvPicPr>
        <p:blipFill>
          <a:blip r:embed="rId2"/>
          <a:stretch>
            <a:fillRect/>
          </a:stretch>
        </p:blipFill>
        <p:spPr>
          <a:xfrm>
            <a:off x="8672221" y="1655483"/>
            <a:ext cx="3259328" cy="4876800"/>
          </a:xfrm>
          <a:prstGeom prst="rect">
            <a:avLst/>
          </a:prstGeom>
        </p:spPr>
      </p:pic>
    </p:spTree>
    <p:extLst>
      <p:ext uri="{BB962C8B-B14F-4D97-AF65-F5344CB8AC3E}">
        <p14:creationId xmlns:p14="http://schemas.microsoft.com/office/powerpoint/2010/main" val="2520844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88918" y="614171"/>
            <a:ext cx="5869082" cy="1549165"/>
          </a:xfrm>
        </p:spPr>
        <p:txBody>
          <a:bodyPr/>
          <a:lstStyle/>
          <a:p>
            <a:r>
              <a:rPr lang="en-US" dirty="0"/>
              <a:t>Genesis 22: 12-14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189571" y="2376678"/>
            <a:ext cx="6333892" cy="5004035"/>
          </a:xfrm>
        </p:spPr>
        <p:txBody>
          <a:bodyPr>
            <a:normAutofit/>
          </a:bodyPr>
          <a:lstStyle/>
          <a:p>
            <a:pPr algn="just"/>
            <a:r>
              <a:rPr lang="en-US" sz="2400" b="1" baseline="30000" dirty="0"/>
              <a:t>12</a:t>
            </a:r>
            <a:r>
              <a:rPr lang="en-US" sz="2400" dirty="0"/>
              <a:t>He said, “Don’t lay your hand on the boy or do anything to him. For now I know that you fear God, since you have not withheld your only son from me.”</a:t>
            </a:r>
          </a:p>
          <a:p>
            <a:pPr algn="just"/>
            <a:r>
              <a:rPr lang="en-US" sz="2400" b="1" baseline="30000" dirty="0"/>
              <a:t>13</a:t>
            </a:r>
            <a:r>
              <a:rPr lang="en-US" sz="2400" dirty="0"/>
              <a:t>Abraham lifted up his eyes, and looked and saw that behind him was a ram caught in the thicket by his horns. Abraham went and took the ram and offered him up for a burnt offering instead of his son. </a:t>
            </a:r>
            <a:r>
              <a:rPr lang="en-US" sz="2400" b="1" baseline="30000" dirty="0"/>
              <a:t>14</a:t>
            </a:r>
            <a:r>
              <a:rPr lang="en-US" sz="2400" dirty="0"/>
              <a:t>Abraham called the name of that place “Yahweh Will Provide”.</a:t>
            </a:r>
            <a:r>
              <a:rPr lang="en-US" sz="2400" baseline="30000" dirty="0"/>
              <a:t> </a:t>
            </a:r>
            <a:r>
              <a:rPr lang="en-US" sz="2400" dirty="0"/>
              <a:t>As it is said to this day, “On Yahweh’s mountain, it will be provided.”</a:t>
            </a:r>
          </a:p>
          <a:p>
            <a:pPr marL="0" indent="0">
              <a:buNone/>
            </a:pPr>
            <a:endParaRPr lang="en-US" dirty="0"/>
          </a:p>
        </p:txBody>
      </p:sp>
      <p:pic>
        <p:nvPicPr>
          <p:cNvPr id="6" name="Picture 5" descr="A picture containing person, man, sitting, laying&#10;&#10;Description automatically generated">
            <a:extLst>
              <a:ext uri="{FF2B5EF4-FFF2-40B4-BE49-F238E27FC236}">
                <a16:creationId xmlns:a16="http://schemas.microsoft.com/office/drawing/2014/main" id="{C74A9E6B-3C7A-364A-96E2-B51BC6E99A3B}"/>
              </a:ext>
            </a:extLst>
          </p:cNvPr>
          <p:cNvPicPr>
            <a:picLocks noChangeAspect="1"/>
          </p:cNvPicPr>
          <p:nvPr/>
        </p:nvPicPr>
        <p:blipFill>
          <a:blip r:embed="rId2"/>
          <a:stretch>
            <a:fillRect/>
          </a:stretch>
        </p:blipFill>
        <p:spPr>
          <a:xfrm>
            <a:off x="6765249" y="0"/>
            <a:ext cx="5426751" cy="6858000"/>
          </a:xfrm>
          <a:prstGeom prst="rect">
            <a:avLst/>
          </a:prstGeom>
        </p:spPr>
      </p:pic>
    </p:spTree>
    <p:extLst>
      <p:ext uri="{BB962C8B-B14F-4D97-AF65-F5344CB8AC3E}">
        <p14:creationId xmlns:p14="http://schemas.microsoft.com/office/powerpoint/2010/main" val="180216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72504" y="2486722"/>
            <a:ext cx="10171696" cy="4023360"/>
          </a:xfrm>
        </p:spPr>
        <p:txBody>
          <a:bodyPr>
            <a:normAutofit/>
          </a:bodyPr>
          <a:lstStyle/>
          <a:p>
            <a:pPr marL="514350" indent="-514350" algn="just">
              <a:buFont typeface="+mj-lt"/>
              <a:buAutoNum type="arabicPeriod" startAt="14"/>
            </a:pPr>
            <a:r>
              <a:rPr lang="en-US" sz="3200" dirty="0"/>
              <a:t> God destroyed the cities of Sodom and Gomorrah for their wickedness and Abraham questioned the harshness of God’s judgement. Compare this with Abraham’s response to God’s order to sacrifice Isaac. How are they different?</a:t>
            </a:r>
          </a:p>
          <a:p>
            <a:pPr marL="514350" indent="-514350" algn="just">
              <a:buFont typeface="+mj-lt"/>
              <a:buAutoNum type="arabicPeriod" startAt="14"/>
            </a:pPr>
            <a:endParaRPr lang="en-US" sz="3200" dirty="0"/>
          </a:p>
          <a:p>
            <a:pPr marL="514350" indent="-514350" algn="just">
              <a:buFont typeface="+mj-lt"/>
              <a:buAutoNum type="arabicPeriod" startAt="14"/>
            </a:pPr>
            <a:r>
              <a:rPr lang="en-US" sz="3200" dirty="0"/>
              <a:t> Why didn’t Abraham question this incredibly shocking request?</a:t>
            </a:r>
          </a:p>
          <a:p>
            <a:endParaRPr lang="en-US" sz="2800" dirty="0"/>
          </a:p>
          <a:p>
            <a:endParaRPr lang="en-US" sz="2800" dirty="0"/>
          </a:p>
        </p:txBody>
      </p:sp>
    </p:spTree>
    <p:extLst>
      <p:ext uri="{BB962C8B-B14F-4D97-AF65-F5344CB8AC3E}">
        <p14:creationId xmlns:p14="http://schemas.microsoft.com/office/powerpoint/2010/main" val="25293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Acknowledgments:</a:t>
            </a:r>
          </a:p>
        </p:txBody>
      </p:sp>
      <p:sp>
        <p:nvSpPr>
          <p:cNvPr id="7" name="Content Placeholder 2">
            <a:extLst>
              <a:ext uri="{FF2B5EF4-FFF2-40B4-BE49-F238E27FC236}">
                <a16:creationId xmlns:a16="http://schemas.microsoft.com/office/drawing/2014/main" id="{648335B7-8F85-A54A-8707-06BA179C5EF1}"/>
              </a:ext>
            </a:extLst>
          </p:cNvPr>
          <p:cNvSpPr>
            <a:spLocks noGrp="1"/>
          </p:cNvSpPr>
          <p:nvPr>
            <p:ph idx="1"/>
          </p:nvPr>
        </p:nvSpPr>
        <p:spPr>
          <a:xfrm>
            <a:off x="678600" y="2370083"/>
            <a:ext cx="11175146" cy="4023360"/>
          </a:xfrm>
        </p:spPr>
        <p:txBody>
          <a:bodyPr>
            <a:normAutofit/>
          </a:bodyPr>
          <a:lstStyle/>
          <a:p>
            <a:pPr>
              <a:buFont typeface="Arial" panose="020B0604020202020204" pitchFamily="34" charset="0"/>
              <a:buChar char="•"/>
            </a:pPr>
            <a:r>
              <a:rPr lang="en-US" sz="3600" dirty="0"/>
              <a:t>  </a:t>
            </a:r>
            <a:r>
              <a:rPr lang="en-US" sz="3200" dirty="0"/>
              <a:t>Scripture verses were taken from the World English Bible and edited for clarity.</a:t>
            </a:r>
            <a:endParaRPr lang="en-US" sz="3200" baseline="30000" dirty="0"/>
          </a:p>
          <a:p>
            <a:pPr>
              <a:buFont typeface="Arial" panose="020B0604020202020204" pitchFamily="34" charset="0"/>
              <a:buChar char="•"/>
            </a:pPr>
            <a:r>
              <a:rPr lang="en-US" sz="3200" dirty="0"/>
              <a:t> Unless otherwise indicated, all images were downloaded  from Wikimedia.</a:t>
            </a:r>
          </a:p>
          <a:p>
            <a:pPr>
              <a:buFont typeface="Arial" panose="020B0604020202020204" pitchFamily="34" charset="0"/>
              <a:buChar char="•"/>
            </a:pPr>
            <a:r>
              <a:rPr lang="en-US" sz="3200" dirty="0"/>
              <a:t> Most of the questions are derived from commentary from  “The Rational Bible: Genesis” by Dennis Prager.</a:t>
            </a:r>
          </a:p>
        </p:txBody>
      </p:sp>
    </p:spTree>
    <p:extLst>
      <p:ext uri="{BB962C8B-B14F-4D97-AF65-F5344CB8AC3E}">
        <p14:creationId xmlns:p14="http://schemas.microsoft.com/office/powerpoint/2010/main" val="267567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29268" y="523563"/>
            <a:ext cx="5705708" cy="1673227"/>
          </a:xfrm>
        </p:spPr>
        <p:txBody>
          <a:bodyPr/>
          <a:lstStyle/>
          <a:p>
            <a:r>
              <a:rPr lang="en-US" dirty="0"/>
              <a:t>Genesis 18: 23-28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37460" y="2458622"/>
            <a:ext cx="11535440" cy="3875815"/>
          </a:xfrm>
        </p:spPr>
        <p:txBody>
          <a:bodyPr>
            <a:noAutofit/>
          </a:bodyPr>
          <a:lstStyle/>
          <a:p>
            <a:pPr algn="just"/>
            <a:r>
              <a:rPr lang="en-US" sz="2600" b="1" baseline="30000" dirty="0"/>
              <a:t>23</a:t>
            </a:r>
            <a:r>
              <a:rPr lang="en-US" sz="2600" dirty="0"/>
              <a:t>Abraham came near, and said, “Will you consume the righteous with the wicked? </a:t>
            </a:r>
            <a:r>
              <a:rPr lang="en-US" sz="2600" b="1" baseline="30000" dirty="0"/>
              <a:t>24</a:t>
            </a:r>
            <a:r>
              <a:rPr lang="en-US" sz="2600" dirty="0"/>
              <a:t>What if there are fifty righteous within the city? Will you consume and not spare the place for the fifty righteous who are in it? </a:t>
            </a:r>
            <a:r>
              <a:rPr lang="en-US" sz="2600" b="1" baseline="30000" dirty="0"/>
              <a:t>25</a:t>
            </a:r>
            <a:r>
              <a:rPr lang="en-US" sz="2600" dirty="0"/>
              <a:t>May it be far from you to do things like that, to kill the righteous with the wicked, so that the righteous should be like the wicked. May that be far from you. Shouldn’t the Judge of all the earth do right?”</a:t>
            </a:r>
          </a:p>
          <a:p>
            <a:pPr algn="just"/>
            <a:r>
              <a:rPr lang="en-US" sz="2600" b="1" baseline="30000" dirty="0"/>
              <a:t>26</a:t>
            </a:r>
            <a:r>
              <a:rPr lang="en-US" sz="2600" dirty="0"/>
              <a:t>Yahweh said, “If I find in Sodom fifty righteous within the city, then I will spare the whole place for their sake.” </a:t>
            </a:r>
          </a:p>
          <a:p>
            <a:pPr algn="just"/>
            <a:r>
              <a:rPr lang="en-US" sz="2600" b="1" baseline="30000" dirty="0"/>
              <a:t>27</a:t>
            </a:r>
            <a:r>
              <a:rPr lang="en-US" sz="2600" dirty="0"/>
              <a:t>Abraham answered, “See now, I have taken it on myself to speak to the Lord, although I am dust and ashes. </a:t>
            </a:r>
            <a:r>
              <a:rPr lang="en-US" sz="2600" b="1" baseline="30000" dirty="0"/>
              <a:t>28</a:t>
            </a:r>
            <a:r>
              <a:rPr lang="en-US" sz="2600" dirty="0"/>
              <a:t>What if there will lack five of the fifty righteous? Will you destroy all the city for lack of five?”</a:t>
            </a:r>
          </a:p>
        </p:txBody>
      </p:sp>
      <p:pic>
        <p:nvPicPr>
          <p:cNvPr id="7" name="Picture 6" descr="A picture containing scale, device, black, sitting&#10;&#10;Description automatically generated">
            <a:extLst>
              <a:ext uri="{FF2B5EF4-FFF2-40B4-BE49-F238E27FC236}">
                <a16:creationId xmlns:a16="http://schemas.microsoft.com/office/drawing/2014/main" id="{3F4B55BD-24B5-BB43-8D92-DEFC51F519B7}"/>
              </a:ext>
            </a:extLst>
          </p:cNvPr>
          <p:cNvPicPr>
            <a:picLocks noChangeAspect="1"/>
          </p:cNvPicPr>
          <p:nvPr/>
        </p:nvPicPr>
        <p:blipFill>
          <a:blip r:embed="rId2">
            <a:extLst>
              <a:ext uri="{BEBA8EAE-BF5A-486C-A8C5-ECC9F3942E4B}">
                <a14:imgProps xmlns:a14="http://schemas.microsoft.com/office/drawing/2010/main">
                  <a14:imgLayer r:embed="rId3">
                    <a14:imgEffect>
                      <a14:artisticPencilGrayscale/>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147956" y="298719"/>
            <a:ext cx="2114776" cy="1898072"/>
          </a:xfrm>
          <a:prstGeom prst="rect">
            <a:avLst/>
          </a:prstGeom>
        </p:spPr>
      </p:pic>
    </p:spTree>
    <p:extLst>
      <p:ext uri="{BB962C8B-B14F-4D97-AF65-F5344CB8AC3E}">
        <p14:creationId xmlns:p14="http://schemas.microsoft.com/office/powerpoint/2010/main" val="251435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47854" y="568168"/>
            <a:ext cx="6051395" cy="1517109"/>
          </a:xfrm>
        </p:spPr>
        <p:txBody>
          <a:bodyPr/>
          <a:lstStyle/>
          <a:p>
            <a:r>
              <a:rPr lang="en-US" dirty="0"/>
              <a:t>Genesis 18: 29-33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40030" y="1902397"/>
            <a:ext cx="7783830" cy="5172773"/>
          </a:xfrm>
        </p:spPr>
        <p:txBody>
          <a:bodyPr>
            <a:normAutofit fontScale="55000" lnSpcReduction="20000"/>
          </a:bodyPr>
          <a:lstStyle/>
          <a:p>
            <a:r>
              <a:rPr lang="en-US" sz="4000" b="1" baseline="30000" dirty="0"/>
              <a:t>29</a:t>
            </a:r>
            <a:r>
              <a:rPr lang="en-US" sz="4000" dirty="0"/>
              <a:t>He spoke to him yet again, and said, “What if there are forty found there?”</a:t>
            </a:r>
          </a:p>
          <a:p>
            <a:r>
              <a:rPr lang="en-US" sz="4000" dirty="0"/>
              <a:t>He said, “I will not do it for the forty’s sake.”</a:t>
            </a:r>
          </a:p>
          <a:p>
            <a:r>
              <a:rPr lang="en-US" sz="4000" b="1" baseline="30000" dirty="0"/>
              <a:t>30</a:t>
            </a:r>
            <a:r>
              <a:rPr lang="en-US" sz="4000" dirty="0"/>
              <a:t>He said, “Oh don’t let the Lord be angry, and I will speak. What if there are thirty found there?”</a:t>
            </a:r>
          </a:p>
          <a:p>
            <a:r>
              <a:rPr lang="en-US" sz="4000" dirty="0"/>
              <a:t>He said, “I will not do it if I find thirty there.”</a:t>
            </a:r>
          </a:p>
          <a:p>
            <a:r>
              <a:rPr lang="en-US" sz="4000" b="1" baseline="30000" dirty="0"/>
              <a:t>31</a:t>
            </a:r>
            <a:r>
              <a:rPr lang="en-US" sz="4000" dirty="0"/>
              <a:t>He said, “See now, I have taken it on myself to speak to the Lord. What if there are twenty found there?”</a:t>
            </a:r>
          </a:p>
          <a:p>
            <a:r>
              <a:rPr lang="en-US" sz="4000" dirty="0"/>
              <a:t>He said, “I will not destroy it for the twenty’s sake.”</a:t>
            </a:r>
          </a:p>
          <a:p>
            <a:r>
              <a:rPr lang="en-US" sz="4000" b="1" baseline="30000" dirty="0"/>
              <a:t>32</a:t>
            </a:r>
            <a:r>
              <a:rPr lang="en-US" sz="4000" dirty="0"/>
              <a:t>He said, “Oh don’t let the Lord be angry, and I will speak just once more. What if ten are found there?”</a:t>
            </a:r>
          </a:p>
          <a:p>
            <a:r>
              <a:rPr lang="en-US" sz="4000" dirty="0"/>
              <a:t>He said, “I will not destroy it for the ten’s sake.”</a:t>
            </a:r>
          </a:p>
          <a:p>
            <a:r>
              <a:rPr lang="en-US" sz="4000" b="1" baseline="30000" dirty="0"/>
              <a:t>33</a:t>
            </a:r>
            <a:r>
              <a:rPr lang="en-US" sz="4000" dirty="0"/>
              <a:t>Yahweh went his way as soon as he had finished communing with Abraham, and Abraham returned to his place.</a:t>
            </a:r>
          </a:p>
          <a:p>
            <a:pPr marL="0" indent="0">
              <a:buNone/>
            </a:pPr>
            <a:endParaRPr lang="en-US" dirty="0"/>
          </a:p>
        </p:txBody>
      </p:sp>
      <p:pic>
        <p:nvPicPr>
          <p:cNvPr id="6" name="Picture 5" descr="A group of clouds in the sky&#10;&#10;Description automatically generated">
            <a:extLst>
              <a:ext uri="{FF2B5EF4-FFF2-40B4-BE49-F238E27FC236}">
                <a16:creationId xmlns:a16="http://schemas.microsoft.com/office/drawing/2014/main" id="{3DE6022E-D05A-CC48-A258-9BC3F8F3D316}"/>
              </a:ext>
            </a:extLst>
          </p:cNvPr>
          <p:cNvPicPr>
            <a:picLocks noChangeAspect="1"/>
          </p:cNvPicPr>
          <p:nvPr/>
        </p:nvPicPr>
        <p:blipFill>
          <a:blip r:embed="rId2"/>
          <a:stretch>
            <a:fillRect/>
          </a:stretch>
        </p:blipFill>
        <p:spPr>
          <a:xfrm>
            <a:off x="8218449" y="0"/>
            <a:ext cx="3973551" cy="6858000"/>
          </a:xfrm>
          <a:prstGeom prst="rect">
            <a:avLst/>
          </a:prstGeom>
        </p:spPr>
      </p:pic>
    </p:spTree>
    <p:extLst>
      <p:ext uri="{BB962C8B-B14F-4D97-AF65-F5344CB8AC3E}">
        <p14:creationId xmlns:p14="http://schemas.microsoft.com/office/powerpoint/2010/main" val="37363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00382" y="2249424"/>
            <a:ext cx="10567490" cy="4023360"/>
          </a:xfrm>
        </p:spPr>
        <p:txBody>
          <a:bodyPr>
            <a:normAutofit/>
          </a:bodyPr>
          <a:lstStyle/>
          <a:p>
            <a:pPr marL="514350" indent="-514350">
              <a:buFont typeface="+mj-lt"/>
              <a:buAutoNum type="arabicPeriod"/>
            </a:pPr>
            <a:r>
              <a:rPr lang="en-US" sz="3200" dirty="0"/>
              <a:t>Why does God share with Abraham his plan to destroy Sodom and Gomorrah?</a:t>
            </a:r>
          </a:p>
          <a:p>
            <a:pPr marL="514350" indent="-514350">
              <a:buFont typeface="+mj-lt"/>
              <a:buAutoNum type="arabicPeriod"/>
            </a:pPr>
            <a:r>
              <a:rPr lang="en-US" sz="3200" dirty="0"/>
              <a:t>As God pondered sharing his plan He said, “….that they may keep the way of Yahweh, to do righteousness and justice.” What is does this have to do with telling Abraham what He will do?</a:t>
            </a:r>
          </a:p>
          <a:p>
            <a:pPr marL="514350" indent="-514350">
              <a:buFont typeface="+mj-lt"/>
              <a:buAutoNum type="arabicPeriod"/>
            </a:pPr>
            <a:r>
              <a:rPr lang="en-US" sz="3200" dirty="0"/>
              <a:t>Do you think God wanted Abraham to question the destruction of Sodom and Gomorrah? </a:t>
            </a:r>
          </a:p>
          <a:p>
            <a:endParaRPr lang="en-US" sz="2800" dirty="0"/>
          </a:p>
          <a:p>
            <a:endParaRPr lang="en-US" sz="2800" dirty="0"/>
          </a:p>
        </p:txBody>
      </p:sp>
    </p:spTree>
    <p:extLst>
      <p:ext uri="{BB962C8B-B14F-4D97-AF65-F5344CB8AC3E}">
        <p14:creationId xmlns:p14="http://schemas.microsoft.com/office/powerpoint/2010/main" val="34613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01184" y="601622"/>
            <a:ext cx="4641333" cy="1499616"/>
          </a:xfrm>
        </p:spPr>
        <p:txBody>
          <a:bodyPr/>
          <a:lstStyle/>
          <a:p>
            <a:r>
              <a:rPr lang="en-US" dirty="0"/>
              <a:t>Isaiah 5:20</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662243" y="2002155"/>
            <a:ext cx="8548663" cy="1426845"/>
          </a:xfrm>
        </p:spPr>
        <p:txBody>
          <a:bodyPr>
            <a:normAutofit/>
          </a:bodyPr>
          <a:lstStyle/>
          <a:p>
            <a:pPr algn="just"/>
            <a:r>
              <a:rPr lang="en-US" sz="2800" i="1" dirty="0"/>
              <a:t>Woe unto them that call evil good, and good evil; that put darkness for light and light for darkness; that put bitter for sweet and sweet for bitter!</a:t>
            </a:r>
            <a:endParaRPr lang="en-US" sz="2800" dirty="0"/>
          </a:p>
        </p:txBody>
      </p:sp>
      <p:pic>
        <p:nvPicPr>
          <p:cNvPr id="7" name="Picture 6" descr="A group of people posing for a photo&#10;&#10;Description automatically generated">
            <a:extLst>
              <a:ext uri="{FF2B5EF4-FFF2-40B4-BE49-F238E27FC236}">
                <a16:creationId xmlns:a16="http://schemas.microsoft.com/office/drawing/2014/main" id="{3084DDB6-E614-4846-9969-B9875E1F30EE}"/>
              </a:ext>
            </a:extLst>
          </p:cNvPr>
          <p:cNvPicPr>
            <a:picLocks noChangeAspect="1"/>
          </p:cNvPicPr>
          <p:nvPr/>
        </p:nvPicPr>
        <p:blipFill>
          <a:blip r:embed="rId2"/>
          <a:stretch>
            <a:fillRect/>
          </a:stretch>
        </p:blipFill>
        <p:spPr>
          <a:xfrm>
            <a:off x="0" y="3501772"/>
            <a:ext cx="5138780" cy="3348734"/>
          </a:xfrm>
          <a:prstGeom prst="rect">
            <a:avLst/>
          </a:prstGeom>
        </p:spPr>
      </p:pic>
      <p:pic>
        <p:nvPicPr>
          <p:cNvPr id="15" name="Picture 14">
            <a:extLst>
              <a:ext uri="{FF2B5EF4-FFF2-40B4-BE49-F238E27FC236}">
                <a16:creationId xmlns:a16="http://schemas.microsoft.com/office/drawing/2014/main" id="{8838BCD7-7538-E147-BDD2-EC6397085A21}"/>
              </a:ext>
            </a:extLst>
          </p:cNvPr>
          <p:cNvPicPr>
            <a:picLocks noChangeAspect="1"/>
          </p:cNvPicPr>
          <p:nvPr/>
        </p:nvPicPr>
        <p:blipFill>
          <a:blip r:embed="rId3"/>
          <a:stretch>
            <a:fillRect/>
          </a:stretch>
        </p:blipFill>
        <p:spPr>
          <a:xfrm>
            <a:off x="9918692" y="0"/>
            <a:ext cx="2273308" cy="2912676"/>
          </a:xfrm>
          <a:prstGeom prst="rect">
            <a:avLst/>
          </a:prstGeom>
        </p:spPr>
      </p:pic>
      <p:pic>
        <p:nvPicPr>
          <p:cNvPr id="17" name="Picture 16" descr="A group of people standing in front of a crowd&#10;&#10;Description automatically generated">
            <a:extLst>
              <a:ext uri="{FF2B5EF4-FFF2-40B4-BE49-F238E27FC236}">
                <a16:creationId xmlns:a16="http://schemas.microsoft.com/office/drawing/2014/main" id="{800D9C73-10F8-724C-ABB4-A7561DB05B3D}"/>
              </a:ext>
            </a:extLst>
          </p:cNvPr>
          <p:cNvPicPr>
            <a:picLocks noChangeAspect="1"/>
          </p:cNvPicPr>
          <p:nvPr/>
        </p:nvPicPr>
        <p:blipFill>
          <a:blip r:embed="rId4"/>
          <a:stretch>
            <a:fillRect/>
          </a:stretch>
        </p:blipFill>
        <p:spPr>
          <a:xfrm>
            <a:off x="6835698" y="3408069"/>
            <a:ext cx="5356302" cy="3442435"/>
          </a:xfrm>
          <a:prstGeom prst="rect">
            <a:avLst/>
          </a:prstGeom>
        </p:spPr>
      </p:pic>
      <p:pic>
        <p:nvPicPr>
          <p:cNvPr id="27" name="Picture 26" descr="A picture containing grass, field, game, man&#10;&#10;Description automatically generated">
            <a:extLst>
              <a:ext uri="{FF2B5EF4-FFF2-40B4-BE49-F238E27FC236}">
                <a16:creationId xmlns:a16="http://schemas.microsoft.com/office/drawing/2014/main" id="{0687E527-358E-9545-9B98-D4A7244A1380}"/>
              </a:ext>
            </a:extLst>
          </p:cNvPr>
          <p:cNvPicPr>
            <a:picLocks noChangeAspect="1"/>
          </p:cNvPicPr>
          <p:nvPr/>
        </p:nvPicPr>
        <p:blipFill>
          <a:blip r:embed="rId5"/>
          <a:stretch>
            <a:fillRect/>
          </a:stretch>
        </p:blipFill>
        <p:spPr>
          <a:xfrm>
            <a:off x="6423102" y="7494"/>
            <a:ext cx="3087626" cy="1897099"/>
          </a:xfrm>
          <a:prstGeom prst="rect">
            <a:avLst/>
          </a:prstGeom>
        </p:spPr>
      </p:pic>
      <p:pic>
        <p:nvPicPr>
          <p:cNvPr id="31" name="Picture 30">
            <a:extLst>
              <a:ext uri="{FF2B5EF4-FFF2-40B4-BE49-F238E27FC236}">
                <a16:creationId xmlns:a16="http://schemas.microsoft.com/office/drawing/2014/main" id="{67387946-2C8A-744F-A454-7DC95F8135AC}"/>
              </a:ext>
            </a:extLst>
          </p:cNvPr>
          <p:cNvPicPr>
            <a:picLocks noChangeAspect="1"/>
          </p:cNvPicPr>
          <p:nvPr/>
        </p:nvPicPr>
        <p:blipFill>
          <a:blip r:embed="rId6"/>
          <a:stretch>
            <a:fillRect/>
          </a:stretch>
        </p:blipFill>
        <p:spPr>
          <a:xfrm>
            <a:off x="4043017" y="7494"/>
            <a:ext cx="1565029" cy="1709793"/>
          </a:xfrm>
          <a:prstGeom prst="rect">
            <a:avLst/>
          </a:prstGeom>
        </p:spPr>
      </p:pic>
    </p:spTree>
    <p:extLst>
      <p:ext uri="{BB962C8B-B14F-4D97-AF65-F5344CB8AC3E}">
        <p14:creationId xmlns:p14="http://schemas.microsoft.com/office/powerpoint/2010/main" val="190704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01184" y="601622"/>
            <a:ext cx="4641333" cy="1499616"/>
          </a:xfrm>
        </p:spPr>
        <p:txBody>
          <a:bodyPr/>
          <a:lstStyle/>
          <a:p>
            <a:r>
              <a:rPr lang="en-US" dirty="0"/>
              <a:t>Genesis 19: 1-3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43941" y="2167936"/>
            <a:ext cx="6205544" cy="4805172"/>
          </a:xfrm>
        </p:spPr>
        <p:txBody>
          <a:bodyPr>
            <a:normAutofit/>
          </a:bodyPr>
          <a:lstStyle/>
          <a:p>
            <a:pPr algn="just"/>
            <a:r>
              <a:rPr lang="en-US" sz="2300" b="1" baseline="30000" dirty="0"/>
              <a:t>1</a:t>
            </a:r>
            <a:r>
              <a:rPr lang="en-US" sz="2300" dirty="0"/>
              <a:t>The two angels came to Sodom at evening. Lot sat in the gate of Sodom. Lot saw them, and rose up to meet them. He bowed himself with his face to the earth, </a:t>
            </a:r>
            <a:r>
              <a:rPr lang="en-US" sz="2300" b="1" baseline="30000" dirty="0"/>
              <a:t>2</a:t>
            </a:r>
            <a:r>
              <a:rPr lang="en-US" sz="2300" dirty="0"/>
              <a:t>and he said, “See now my lords, please come into your servant’s house, stay all night, wash your feet, rise up early, and go on your way.”</a:t>
            </a:r>
          </a:p>
          <a:p>
            <a:pPr algn="just"/>
            <a:r>
              <a:rPr lang="en-US" sz="2300" dirty="0"/>
              <a:t>They said, “No, but we will stay in the street all night.”</a:t>
            </a:r>
          </a:p>
          <a:p>
            <a:pPr algn="just"/>
            <a:r>
              <a:rPr lang="en-US" sz="2300" b="1" baseline="30000" dirty="0"/>
              <a:t>3</a:t>
            </a:r>
            <a:r>
              <a:rPr lang="en-US" sz="2300" dirty="0"/>
              <a:t>He urged them greatly and they came in with him and entered into his house. He made them a feast and baked unleavened bread and they ate.</a:t>
            </a:r>
          </a:p>
          <a:p>
            <a:pPr marL="0" indent="0">
              <a:buNone/>
            </a:pPr>
            <a:endParaRPr lang="en-US" dirty="0"/>
          </a:p>
        </p:txBody>
      </p:sp>
      <p:pic>
        <p:nvPicPr>
          <p:cNvPr id="8" name="Picture 7" descr="A picture containing text, book, horse, outdoor&#10;&#10;Description automatically generated">
            <a:extLst>
              <a:ext uri="{FF2B5EF4-FFF2-40B4-BE49-F238E27FC236}">
                <a16:creationId xmlns:a16="http://schemas.microsoft.com/office/drawing/2014/main" id="{2A7E05DC-112E-1B45-9685-EFBF1DFCCF7B}"/>
              </a:ext>
            </a:extLst>
          </p:cNvPr>
          <p:cNvPicPr>
            <a:picLocks noChangeAspect="1"/>
          </p:cNvPicPr>
          <p:nvPr/>
        </p:nvPicPr>
        <p:blipFill>
          <a:blip r:embed="rId2"/>
          <a:stretch>
            <a:fillRect/>
          </a:stretch>
        </p:blipFill>
        <p:spPr>
          <a:xfrm>
            <a:off x="6766560" y="2130516"/>
            <a:ext cx="5098338" cy="4380781"/>
          </a:xfrm>
          <a:prstGeom prst="rect">
            <a:avLst/>
          </a:prstGeom>
        </p:spPr>
      </p:pic>
    </p:spTree>
    <p:extLst>
      <p:ext uri="{BB962C8B-B14F-4D97-AF65-F5344CB8AC3E}">
        <p14:creationId xmlns:p14="http://schemas.microsoft.com/office/powerpoint/2010/main" val="183072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1" y="601622"/>
            <a:ext cx="4607879" cy="1499616"/>
          </a:xfrm>
        </p:spPr>
        <p:txBody>
          <a:bodyPr/>
          <a:lstStyle/>
          <a:p>
            <a:r>
              <a:rPr lang="en-US" dirty="0"/>
              <a:t>Genesis 19: 4-8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54202" y="1904189"/>
            <a:ext cx="5083607" cy="4805172"/>
          </a:xfrm>
        </p:spPr>
        <p:txBody>
          <a:bodyPr>
            <a:normAutofit lnSpcReduction="10000"/>
          </a:bodyPr>
          <a:lstStyle/>
          <a:p>
            <a:pPr algn="just"/>
            <a:r>
              <a:rPr lang="en-US" b="1" baseline="30000" dirty="0"/>
              <a:t> 4</a:t>
            </a:r>
            <a:r>
              <a:rPr lang="en-US" dirty="0"/>
              <a:t>But before they lay down, the men of the city of Sodom surrounded the house, both young and old, all the people from every quarter. </a:t>
            </a:r>
            <a:r>
              <a:rPr lang="en-US" b="1" baseline="30000" dirty="0"/>
              <a:t>5</a:t>
            </a:r>
            <a:r>
              <a:rPr lang="en-US" dirty="0"/>
              <a:t>They called to Lot and said to him, “Where are the men who came in to you this night? Bring them out to us that we may have sex with them.”</a:t>
            </a:r>
          </a:p>
          <a:p>
            <a:pPr algn="just"/>
            <a:r>
              <a:rPr lang="en-US" b="1" baseline="30000" dirty="0"/>
              <a:t>6</a:t>
            </a:r>
            <a:r>
              <a:rPr lang="en-US" dirty="0"/>
              <a:t>Lot went out to them through the door and shut the door after himself. </a:t>
            </a:r>
            <a:r>
              <a:rPr lang="en-US" b="1" baseline="30000" dirty="0"/>
              <a:t>7</a:t>
            </a:r>
            <a:r>
              <a:rPr lang="en-US" dirty="0"/>
              <a:t>He said, “Please, my brothers, don’t act so wickedly. </a:t>
            </a:r>
            <a:r>
              <a:rPr lang="en-US" b="1" baseline="30000" dirty="0"/>
              <a:t>8</a:t>
            </a:r>
            <a:r>
              <a:rPr lang="en-US" dirty="0"/>
              <a:t>See now I have two virgin daughters. Please let me bring them out to you and you may do to them what seems good to you. Only don’t do anything to these men because they have come under the shadow of my roof.”</a:t>
            </a:r>
          </a:p>
          <a:p>
            <a:pPr marL="0" indent="0">
              <a:buNone/>
            </a:pPr>
            <a:endParaRPr lang="en-US" dirty="0"/>
          </a:p>
        </p:txBody>
      </p:sp>
      <p:pic>
        <p:nvPicPr>
          <p:cNvPr id="10" name="Picture 9" descr="A group of people standing in front of a building&#10;&#10;Description automatically generated">
            <a:extLst>
              <a:ext uri="{FF2B5EF4-FFF2-40B4-BE49-F238E27FC236}">
                <a16:creationId xmlns:a16="http://schemas.microsoft.com/office/drawing/2014/main" id="{FB7BCF6B-A397-4942-A5AC-6EEC4CCB35DB}"/>
              </a:ext>
            </a:extLst>
          </p:cNvPr>
          <p:cNvPicPr>
            <a:picLocks noChangeAspect="1"/>
          </p:cNvPicPr>
          <p:nvPr/>
        </p:nvPicPr>
        <p:blipFill>
          <a:blip r:embed="rId2"/>
          <a:stretch>
            <a:fillRect/>
          </a:stretch>
        </p:blipFill>
        <p:spPr>
          <a:xfrm>
            <a:off x="5486400" y="836847"/>
            <a:ext cx="6320616" cy="5675465"/>
          </a:xfrm>
          <a:prstGeom prst="rect">
            <a:avLst/>
          </a:prstGeom>
        </p:spPr>
      </p:pic>
    </p:spTree>
    <p:extLst>
      <p:ext uri="{BB962C8B-B14F-4D97-AF65-F5344CB8AC3E}">
        <p14:creationId xmlns:p14="http://schemas.microsoft.com/office/powerpoint/2010/main" val="281690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65117" y="598931"/>
            <a:ext cx="5458345" cy="1499616"/>
          </a:xfrm>
        </p:spPr>
        <p:txBody>
          <a:bodyPr/>
          <a:lstStyle/>
          <a:p>
            <a:r>
              <a:rPr lang="en-US" dirty="0"/>
              <a:t>Genesis 19: 9-13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57746" y="1786116"/>
            <a:ext cx="6622556" cy="4866133"/>
          </a:xfrm>
        </p:spPr>
        <p:txBody>
          <a:bodyPr>
            <a:normAutofit/>
          </a:bodyPr>
          <a:lstStyle/>
          <a:p>
            <a:pPr algn="just"/>
            <a:r>
              <a:rPr lang="en-US" b="1" baseline="30000" dirty="0"/>
              <a:t>9</a:t>
            </a:r>
            <a:r>
              <a:rPr lang="en-US" dirty="0"/>
              <a:t>They said, “Stand back!” Then they said, “This one fellow came in to live as a foreigner, and he appoints himself a judge. Now we will deal worse with you than with them!” They pressed hard on the man Lot, and came near to break the door. </a:t>
            </a:r>
            <a:r>
              <a:rPr lang="en-US" b="1" baseline="30000" dirty="0"/>
              <a:t>10</a:t>
            </a:r>
            <a:r>
              <a:rPr lang="en-US" dirty="0"/>
              <a:t>But the men reached out their hand, and brought Lot into the house to them, and shut the door. </a:t>
            </a:r>
            <a:r>
              <a:rPr lang="en-US" b="1" baseline="30000" dirty="0"/>
              <a:t>11</a:t>
            </a:r>
            <a:r>
              <a:rPr lang="en-US" dirty="0"/>
              <a:t>They struck the men who were at the door of the house with blindness, both small and great so that they wearied themselves to find the door.</a:t>
            </a:r>
          </a:p>
          <a:p>
            <a:pPr algn="just"/>
            <a:r>
              <a:rPr lang="en-US" b="1" baseline="30000" dirty="0"/>
              <a:t>12</a:t>
            </a:r>
            <a:r>
              <a:rPr lang="en-US" dirty="0"/>
              <a:t>The men said to Lot, “Do you have anybody else here? Sons-in-law, your sons, your daughters, and whomever you have in the city, bring them out of the place: </a:t>
            </a:r>
            <a:r>
              <a:rPr lang="en-US" b="1" baseline="30000" dirty="0"/>
              <a:t>13</a:t>
            </a:r>
            <a:r>
              <a:rPr lang="en-US" dirty="0"/>
              <a:t>for we will destroy this place, because the outcry against them has grown so great before Yahweh that Yahweh has sent us to destroy it.”</a:t>
            </a:r>
          </a:p>
          <a:p>
            <a:pPr marL="0" indent="0">
              <a:buNone/>
            </a:pPr>
            <a:endParaRPr lang="en-US" dirty="0"/>
          </a:p>
        </p:txBody>
      </p:sp>
      <p:pic>
        <p:nvPicPr>
          <p:cNvPr id="5" name="Picture 4" descr="A group of people standing in front of a building&#10;&#10;Description automatically generated">
            <a:extLst>
              <a:ext uri="{FF2B5EF4-FFF2-40B4-BE49-F238E27FC236}">
                <a16:creationId xmlns:a16="http://schemas.microsoft.com/office/drawing/2014/main" id="{523ACDB1-F8A1-6C45-8039-09AAD9506B90}"/>
              </a:ext>
            </a:extLst>
          </p:cNvPr>
          <p:cNvPicPr>
            <a:picLocks noChangeAspect="1"/>
          </p:cNvPicPr>
          <p:nvPr/>
        </p:nvPicPr>
        <p:blipFill>
          <a:blip r:embed="rId2"/>
          <a:stretch>
            <a:fillRect/>
          </a:stretch>
        </p:blipFill>
        <p:spPr>
          <a:xfrm>
            <a:off x="7061368" y="1942331"/>
            <a:ext cx="4791542" cy="4553702"/>
          </a:xfrm>
          <a:prstGeom prst="rect">
            <a:avLst/>
          </a:prstGeom>
        </p:spPr>
      </p:pic>
    </p:spTree>
    <p:extLst>
      <p:ext uri="{BB962C8B-B14F-4D97-AF65-F5344CB8AC3E}">
        <p14:creationId xmlns:p14="http://schemas.microsoft.com/office/powerpoint/2010/main" val="3896138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1253</TotalTime>
  <Words>2861</Words>
  <Application>Microsoft Macintosh PowerPoint</Application>
  <PresentationFormat>Widescreen</PresentationFormat>
  <Paragraphs>94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Tw Cen MT</vt:lpstr>
      <vt:lpstr>Tw Cen MT Condensed</vt:lpstr>
      <vt:lpstr>Wingdings 3</vt:lpstr>
      <vt:lpstr>Integral</vt:lpstr>
      <vt:lpstr>Lesson plans for Genesis 18-22 </vt:lpstr>
      <vt:lpstr>Genesis 18: 17-22</vt:lpstr>
      <vt:lpstr>Genesis 18: 23-28</vt:lpstr>
      <vt:lpstr>Genesis 18: 29-33</vt:lpstr>
      <vt:lpstr>Questions</vt:lpstr>
      <vt:lpstr>Isaiah 5:20</vt:lpstr>
      <vt:lpstr>Genesis 19: 1-3</vt:lpstr>
      <vt:lpstr>Genesis 19: 4-8</vt:lpstr>
      <vt:lpstr>Genesis 19: 9-13</vt:lpstr>
      <vt:lpstr>Questions</vt:lpstr>
      <vt:lpstr>Genesis 19: 14-16</vt:lpstr>
      <vt:lpstr>Genesis 19: 23-28</vt:lpstr>
      <vt:lpstr>Questions</vt:lpstr>
      <vt:lpstr>Genesis 19: 30-38</vt:lpstr>
      <vt:lpstr>Questions</vt:lpstr>
      <vt:lpstr>Genesis 21: 1-7</vt:lpstr>
      <vt:lpstr>Genesis 21: 8-14</vt:lpstr>
      <vt:lpstr>Genesis 21: 15-21</vt:lpstr>
      <vt:lpstr>Questions</vt:lpstr>
      <vt:lpstr>Genesis 22: 1-5</vt:lpstr>
      <vt:lpstr>Genesis 22: 6-11</vt:lpstr>
      <vt:lpstr>Genesis 22: 12-14</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School Verses</dc:title>
  <dc:creator>Antonio Chaves</dc:creator>
  <cp:lastModifiedBy>Antonio Chaves</cp:lastModifiedBy>
  <cp:revision>158</cp:revision>
  <dcterms:created xsi:type="dcterms:W3CDTF">2020-05-02T16:07:56Z</dcterms:created>
  <dcterms:modified xsi:type="dcterms:W3CDTF">2020-06-01T14:03:07Z</dcterms:modified>
</cp:coreProperties>
</file>